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14"/>
  </p:notesMasterIdLst>
  <p:sldIdLst>
    <p:sldId id="564" r:id="rId2"/>
    <p:sldId id="581" r:id="rId3"/>
    <p:sldId id="258" r:id="rId4"/>
    <p:sldId id="584" r:id="rId5"/>
    <p:sldId id="585" r:id="rId6"/>
    <p:sldId id="586" r:id="rId7"/>
    <p:sldId id="591" r:id="rId8"/>
    <p:sldId id="587" r:id="rId9"/>
    <p:sldId id="588" r:id="rId10"/>
    <p:sldId id="589" r:id="rId11"/>
    <p:sldId id="592" r:id="rId12"/>
    <p:sldId id="360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ambria Math" panose="02040503050406030204" pitchFamily="18" charset="0"/>
      <p:regular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Lato Heavy" panose="020F0502020204030203" pitchFamily="34" charset="0"/>
      <p:bold r:id="rId26"/>
      <p:italic r:id="rId27"/>
      <p:boldItalic r:id="rId28"/>
    </p:embeddedFont>
    <p:embeddedFont>
      <p:font typeface="Lato Light" panose="020F0502020204030203" pitchFamily="34" charset="0"/>
      <p:regular r:id="rId29"/>
      <p:bold r:id="rId30"/>
      <p:italic r:id="rId31"/>
      <p:boldItalic r:id="rId32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1789"/>
    <a:srgbClr val="768288"/>
    <a:srgbClr val="B9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2334" autoAdjust="0"/>
  </p:normalViewPr>
  <p:slideViewPr>
    <p:cSldViewPr snapToGrid="0">
      <p:cViewPr varScale="1">
        <p:scale>
          <a:sx n="136" d="100"/>
          <a:sy n="136" d="100"/>
        </p:scale>
        <p:origin x="816" y="11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50375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056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2284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89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66711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914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2124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3173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6f8ef9e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476f8ef9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9033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9104D5-6780-42CA-8755-6EBD8BA93B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45B96AE-C077-4D85-859E-4F72E5AE9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DF2AC5D-EDD8-4FBF-AF01-BF710FCB1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BF9C45-B23A-493D-9D62-2F9C059D6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0552E6-263E-4196-ABC0-73B8E57AC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4486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E94D68-8C39-4261-87CE-3809E1C9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A4756EC-3035-47AC-963C-D89905384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39F0EE7-7634-454C-9AD1-94D4E4AB6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18ED63-01C4-4B9D-A04A-28675B45A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0953FC-1964-4EB6-A648-7377A3220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03058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76CA642-CC68-4D33-9768-1989B172DC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964EB7D-36AE-4488-AB69-1520D7A80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E36D87-D23A-4724-BE5C-7C2C7D225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7AAF7F-265E-426F-AA9B-7AE9FB021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2E19E2-2A02-40BF-B9E1-B9B5B7C2A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8100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REAK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559570" cy="5143500"/>
          </a:xfrm>
          <a:custGeom>
            <a:avLst/>
            <a:gdLst>
              <a:gd name="connsiteX0" fmla="*/ 1752599 w 6079426"/>
              <a:gd name="connsiteY0" fmla="*/ 3957449 h 6858000"/>
              <a:gd name="connsiteX1" fmla="*/ 2264474 w 6079426"/>
              <a:gd name="connsiteY1" fmla="*/ 4169474 h 6858000"/>
              <a:gd name="connsiteX2" fmla="*/ 4953000 w 6079426"/>
              <a:gd name="connsiteY2" fmla="*/ 6858000 h 6858000"/>
              <a:gd name="connsiteX3" fmla="*/ 3927609 w 6079426"/>
              <a:gd name="connsiteY3" fmla="*/ 6858000 h 6858000"/>
              <a:gd name="connsiteX4" fmla="*/ 2905501 w 6079426"/>
              <a:gd name="connsiteY4" fmla="*/ 6858000 h 6858000"/>
              <a:gd name="connsiteX5" fmla="*/ 1880110 w 6079426"/>
              <a:gd name="connsiteY5" fmla="*/ 6858000 h 6858000"/>
              <a:gd name="connsiteX6" fmla="*/ 1663136 w 6079426"/>
              <a:gd name="connsiteY6" fmla="*/ 6641025 h 6858000"/>
              <a:gd name="connsiteX7" fmla="*/ 1663136 w 6079426"/>
              <a:gd name="connsiteY7" fmla="*/ 5617275 h 6858000"/>
              <a:gd name="connsiteX8" fmla="*/ 1664039 w 6079426"/>
              <a:gd name="connsiteY8" fmla="*/ 5616538 h 6858000"/>
              <a:gd name="connsiteX9" fmla="*/ 1240725 w 6079426"/>
              <a:gd name="connsiteY9" fmla="*/ 5193224 h 6858000"/>
              <a:gd name="connsiteX10" fmla="*/ 1240725 w 6079426"/>
              <a:gd name="connsiteY10" fmla="*/ 4169474 h 6858000"/>
              <a:gd name="connsiteX11" fmla="*/ 1752599 w 6079426"/>
              <a:gd name="connsiteY11" fmla="*/ 3957449 h 6858000"/>
              <a:gd name="connsiteX12" fmla="*/ 2514600 w 6079426"/>
              <a:gd name="connsiteY12" fmla="*/ 0 h 6858000"/>
              <a:gd name="connsiteX13" fmla="*/ 4562099 w 6079426"/>
              <a:gd name="connsiteY13" fmla="*/ 0 h 6858000"/>
              <a:gd name="connsiteX14" fmla="*/ 5633538 w 6079426"/>
              <a:gd name="connsiteY14" fmla="*/ 1071439 h 6858000"/>
              <a:gd name="connsiteX15" fmla="*/ 5633538 w 6079426"/>
              <a:gd name="connsiteY15" fmla="*/ 2095188 h 6858000"/>
              <a:gd name="connsiteX16" fmla="*/ 4609789 w 6079426"/>
              <a:gd name="connsiteY16" fmla="*/ 2095188 h 6858000"/>
              <a:gd name="connsiteX17" fmla="*/ 368894 w 6079426"/>
              <a:gd name="connsiteY17" fmla="*/ 0 h 6858000"/>
              <a:gd name="connsiteX18" fmla="*/ 2416393 w 6079426"/>
              <a:gd name="connsiteY18" fmla="*/ 0 h 6858000"/>
              <a:gd name="connsiteX19" fmla="*/ 5382622 w 6079426"/>
              <a:gd name="connsiteY19" fmla="*/ 2966229 h 6858000"/>
              <a:gd name="connsiteX20" fmla="*/ 5382622 w 6079426"/>
              <a:gd name="connsiteY20" fmla="*/ 3989978 h 6858000"/>
              <a:gd name="connsiteX21" fmla="*/ 4358873 w 6079426"/>
              <a:gd name="connsiteY21" fmla="*/ 3989978 h 6858000"/>
              <a:gd name="connsiteX22" fmla="*/ 0 w 6079426"/>
              <a:gd name="connsiteY22" fmla="*/ 0 h 6858000"/>
              <a:gd name="connsiteX23" fmla="*/ 261749 w 6079426"/>
              <a:gd name="connsiteY23" fmla="*/ 0 h 6858000"/>
              <a:gd name="connsiteX24" fmla="*/ 5867401 w 6079426"/>
              <a:gd name="connsiteY24" fmla="*/ 5605651 h 6858000"/>
              <a:gd name="connsiteX25" fmla="*/ 5867401 w 6079426"/>
              <a:gd name="connsiteY25" fmla="*/ 6629401 h 6858000"/>
              <a:gd name="connsiteX26" fmla="*/ 4843651 w 6079426"/>
              <a:gd name="connsiteY26" fmla="*/ 6629401 h 6858000"/>
              <a:gd name="connsiteX27" fmla="*/ 1732302 w 6079426"/>
              <a:gd name="connsiteY27" fmla="*/ 3518051 h 6858000"/>
              <a:gd name="connsiteX28" fmla="*/ 1659416 w 6079426"/>
              <a:gd name="connsiteY28" fmla="*/ 3577587 h 6858000"/>
              <a:gd name="connsiteX29" fmla="*/ 749227 w 6079426"/>
              <a:gd name="connsiteY29" fmla="*/ 3484826 h 6858000"/>
              <a:gd name="connsiteX30" fmla="*/ 0 w 6079426"/>
              <a:gd name="connsiteY30" fmla="*/ 2735599 h 6858000"/>
              <a:gd name="connsiteX31" fmla="*/ 0 w 6079426"/>
              <a:gd name="connsiteY31" fmla="*/ 6881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079426" h="6858000">
                <a:moveTo>
                  <a:pt x="1752599" y="3957449"/>
                </a:moveTo>
                <a:cubicBezTo>
                  <a:pt x="1937861" y="3957449"/>
                  <a:pt x="2123124" y="4028124"/>
                  <a:pt x="2264474" y="4169474"/>
                </a:cubicBezTo>
                <a:lnTo>
                  <a:pt x="4953000" y="6858000"/>
                </a:lnTo>
                <a:lnTo>
                  <a:pt x="3927609" y="6858000"/>
                </a:lnTo>
                <a:lnTo>
                  <a:pt x="2905501" y="6858000"/>
                </a:lnTo>
                <a:lnTo>
                  <a:pt x="1880110" y="6858000"/>
                </a:lnTo>
                <a:lnTo>
                  <a:pt x="1663136" y="6641025"/>
                </a:lnTo>
                <a:cubicBezTo>
                  <a:pt x="1380434" y="6358324"/>
                  <a:pt x="1380434" y="5899976"/>
                  <a:pt x="1663136" y="5617275"/>
                </a:cubicBezTo>
                <a:lnTo>
                  <a:pt x="1664039" y="5616538"/>
                </a:lnTo>
                <a:lnTo>
                  <a:pt x="1240725" y="5193224"/>
                </a:lnTo>
                <a:cubicBezTo>
                  <a:pt x="958024" y="4910523"/>
                  <a:pt x="958024" y="4452175"/>
                  <a:pt x="1240725" y="4169474"/>
                </a:cubicBezTo>
                <a:cubicBezTo>
                  <a:pt x="1382075" y="4028124"/>
                  <a:pt x="1567337" y="3957449"/>
                  <a:pt x="1752599" y="3957449"/>
                </a:cubicBezTo>
                <a:close/>
                <a:moveTo>
                  <a:pt x="2514600" y="0"/>
                </a:moveTo>
                <a:lnTo>
                  <a:pt x="4562099" y="0"/>
                </a:lnTo>
                <a:lnTo>
                  <a:pt x="5633538" y="1071439"/>
                </a:lnTo>
                <a:cubicBezTo>
                  <a:pt x="5916239" y="1354140"/>
                  <a:pt x="5916239" y="1812488"/>
                  <a:pt x="5633538" y="2095188"/>
                </a:cubicBezTo>
                <a:cubicBezTo>
                  <a:pt x="5350838" y="2377889"/>
                  <a:pt x="4892490" y="2377889"/>
                  <a:pt x="4609789" y="2095188"/>
                </a:cubicBezTo>
                <a:close/>
                <a:moveTo>
                  <a:pt x="368894" y="0"/>
                </a:moveTo>
                <a:lnTo>
                  <a:pt x="2416393" y="0"/>
                </a:lnTo>
                <a:lnTo>
                  <a:pt x="5382622" y="2966229"/>
                </a:lnTo>
                <a:cubicBezTo>
                  <a:pt x="5665323" y="3248930"/>
                  <a:pt x="5665323" y="3707278"/>
                  <a:pt x="5382622" y="3989978"/>
                </a:cubicBezTo>
                <a:cubicBezTo>
                  <a:pt x="5099921" y="4272679"/>
                  <a:pt x="4641573" y="4272679"/>
                  <a:pt x="4358873" y="3989978"/>
                </a:cubicBezTo>
                <a:close/>
                <a:moveTo>
                  <a:pt x="0" y="0"/>
                </a:moveTo>
                <a:lnTo>
                  <a:pt x="261749" y="0"/>
                </a:lnTo>
                <a:lnTo>
                  <a:pt x="5867401" y="5605651"/>
                </a:lnTo>
                <a:cubicBezTo>
                  <a:pt x="6150101" y="5888352"/>
                  <a:pt x="6150101" y="6346700"/>
                  <a:pt x="5867401" y="6629401"/>
                </a:cubicBezTo>
                <a:cubicBezTo>
                  <a:pt x="5584700" y="6912101"/>
                  <a:pt x="5126352" y="6912101"/>
                  <a:pt x="4843651" y="6629401"/>
                </a:cubicBezTo>
                <a:lnTo>
                  <a:pt x="1732302" y="3518051"/>
                </a:lnTo>
                <a:lnTo>
                  <a:pt x="1659416" y="3577587"/>
                </a:lnTo>
                <a:cubicBezTo>
                  <a:pt x="1378433" y="3763110"/>
                  <a:pt x="996590" y="3732189"/>
                  <a:pt x="749227" y="3484826"/>
                </a:cubicBezTo>
                <a:lnTo>
                  <a:pt x="0" y="2735599"/>
                </a:lnTo>
                <a:lnTo>
                  <a:pt x="0" y="6881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0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626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PICTURE">
  <p:cSld name="ONE PICTUR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dt" idx="10"/>
          </p:nvPr>
        </p:nvSpPr>
        <p:spPr>
          <a:xfrm>
            <a:off x="4114800" y="4738688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ftr" idx="11"/>
          </p:nvPr>
        </p:nvSpPr>
        <p:spPr>
          <a:xfrm>
            <a:off x="628650" y="4738688"/>
            <a:ext cx="194071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6E8697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8515350" y="460336"/>
            <a:ext cx="6286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100"/>
            </a:lvl1pPr>
            <a:lvl2pPr marL="0" lvl="1" indent="0" algn="ctr">
              <a:spcBef>
                <a:spcPts val="0"/>
              </a:spcBef>
              <a:buNone/>
              <a:defRPr sz="1100"/>
            </a:lvl2pPr>
            <a:lvl3pPr marL="0" lvl="2" indent="0" algn="ctr">
              <a:spcBef>
                <a:spcPts val="0"/>
              </a:spcBef>
              <a:buNone/>
              <a:defRPr sz="1100"/>
            </a:lvl3pPr>
            <a:lvl4pPr marL="0" lvl="3" indent="0" algn="ctr">
              <a:spcBef>
                <a:spcPts val="0"/>
              </a:spcBef>
              <a:buNone/>
              <a:defRPr sz="1100"/>
            </a:lvl4pPr>
            <a:lvl5pPr marL="0" lvl="4" indent="0" algn="ctr">
              <a:spcBef>
                <a:spcPts val="0"/>
              </a:spcBef>
              <a:buNone/>
              <a:defRPr sz="1100"/>
            </a:lvl5pPr>
            <a:lvl6pPr marL="0" lvl="5" indent="0" algn="ctr">
              <a:spcBef>
                <a:spcPts val="0"/>
              </a:spcBef>
              <a:buNone/>
              <a:defRPr sz="1100"/>
            </a:lvl6pPr>
            <a:lvl7pPr marL="0" lvl="6" indent="0" algn="ctr">
              <a:spcBef>
                <a:spcPts val="0"/>
              </a:spcBef>
              <a:buNone/>
              <a:defRPr sz="1100"/>
            </a:lvl7pPr>
            <a:lvl8pPr marL="0" lvl="7" indent="0" algn="ctr">
              <a:spcBef>
                <a:spcPts val="0"/>
              </a:spcBef>
              <a:buNone/>
              <a:defRPr sz="1100"/>
            </a:lvl8pPr>
            <a:lvl9pPr marL="0" lvl="8" indent="0" algn="ctr">
              <a:spcBef>
                <a:spcPts val="0"/>
              </a:spcBef>
              <a:buNone/>
              <a:defRPr sz="11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57" name="Google Shape;57;p14"/>
          <p:cNvSpPr>
            <a:spLocks noGrp="1"/>
          </p:cNvSpPr>
          <p:nvPr>
            <p:ph type="pic" idx="2"/>
          </p:nvPr>
        </p:nvSpPr>
        <p:spPr>
          <a:xfrm>
            <a:off x="1057275" y="1200150"/>
            <a:ext cx="702945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F7F7F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7F7F7F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7F7F7F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7F7F7F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20570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22.09.2019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15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105945" y="1371600"/>
            <a:ext cx="932113" cy="1028700"/>
          </a:xfrm>
          <a:custGeom>
            <a:avLst/>
            <a:gdLst>
              <a:gd name="connsiteX0" fmla="*/ 621409 w 1242817"/>
              <a:gd name="connsiteY0" fmla="*/ 0 h 1371600"/>
              <a:gd name="connsiteX1" fmla="*/ 714980 w 1242817"/>
              <a:gd name="connsiteY1" fmla="*/ 25112 h 1371600"/>
              <a:gd name="connsiteX2" fmla="*/ 1151645 w 1242817"/>
              <a:gd name="connsiteY2" fmla="*/ 273842 h 1371600"/>
              <a:gd name="connsiteX3" fmla="*/ 1242817 w 1242817"/>
              <a:gd name="connsiteY3" fmla="*/ 436473 h 1371600"/>
              <a:gd name="connsiteX4" fmla="*/ 1242817 w 1242817"/>
              <a:gd name="connsiteY4" fmla="*/ 933932 h 1371600"/>
              <a:gd name="connsiteX5" fmla="*/ 1151645 w 1242817"/>
              <a:gd name="connsiteY5" fmla="*/ 1096563 h 1371600"/>
              <a:gd name="connsiteX6" fmla="*/ 714980 w 1242817"/>
              <a:gd name="connsiteY6" fmla="*/ 1350076 h 1371600"/>
              <a:gd name="connsiteX7" fmla="*/ 527838 w 1242817"/>
              <a:gd name="connsiteY7" fmla="*/ 1350076 h 1371600"/>
              <a:gd name="connsiteX8" fmla="*/ 91172 w 1242817"/>
              <a:gd name="connsiteY8" fmla="*/ 1096563 h 1371600"/>
              <a:gd name="connsiteX9" fmla="*/ 0 w 1242817"/>
              <a:gd name="connsiteY9" fmla="*/ 933932 h 1371600"/>
              <a:gd name="connsiteX10" fmla="*/ 0 w 1242817"/>
              <a:gd name="connsiteY10" fmla="*/ 436473 h 1371600"/>
              <a:gd name="connsiteX11" fmla="*/ 91172 w 1242817"/>
              <a:gd name="connsiteY11" fmla="*/ 273842 h 1371600"/>
              <a:gd name="connsiteX12" fmla="*/ 527838 w 1242817"/>
              <a:gd name="connsiteY12" fmla="*/ 25112 h 1371600"/>
              <a:gd name="connsiteX13" fmla="*/ 621409 w 1242817"/>
              <a:gd name="connsiteY13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2817" h="1371600">
                <a:moveTo>
                  <a:pt x="621409" y="0"/>
                </a:moveTo>
                <a:cubicBezTo>
                  <a:pt x="654998" y="0"/>
                  <a:pt x="688588" y="8370"/>
                  <a:pt x="714980" y="25112"/>
                </a:cubicBezTo>
                <a:cubicBezTo>
                  <a:pt x="1151645" y="273842"/>
                  <a:pt x="1151645" y="273842"/>
                  <a:pt x="1151645" y="273842"/>
                </a:cubicBezTo>
                <a:cubicBezTo>
                  <a:pt x="1199630" y="302542"/>
                  <a:pt x="1242817" y="374290"/>
                  <a:pt x="1242817" y="436473"/>
                </a:cubicBezTo>
                <a:cubicBezTo>
                  <a:pt x="1242817" y="933932"/>
                  <a:pt x="1242817" y="933932"/>
                  <a:pt x="1242817" y="933932"/>
                </a:cubicBezTo>
                <a:cubicBezTo>
                  <a:pt x="1242817" y="996115"/>
                  <a:pt x="1199630" y="1067864"/>
                  <a:pt x="1151645" y="1096563"/>
                </a:cubicBezTo>
                <a:cubicBezTo>
                  <a:pt x="714980" y="1350076"/>
                  <a:pt x="714980" y="1350076"/>
                  <a:pt x="714980" y="1350076"/>
                </a:cubicBezTo>
                <a:cubicBezTo>
                  <a:pt x="662197" y="1378775"/>
                  <a:pt x="580622" y="1378775"/>
                  <a:pt x="527838" y="1350076"/>
                </a:cubicBezTo>
                <a:cubicBezTo>
                  <a:pt x="91172" y="1096563"/>
                  <a:pt x="91172" y="1096563"/>
                  <a:pt x="91172" y="1096563"/>
                </a:cubicBezTo>
                <a:cubicBezTo>
                  <a:pt x="38388" y="1067864"/>
                  <a:pt x="0" y="996115"/>
                  <a:pt x="0" y="933932"/>
                </a:cubicBezTo>
                <a:lnTo>
                  <a:pt x="0" y="436473"/>
                </a:lnTo>
                <a:cubicBezTo>
                  <a:pt x="0" y="374290"/>
                  <a:pt x="38388" y="302542"/>
                  <a:pt x="91172" y="273842"/>
                </a:cubicBezTo>
                <a:cubicBezTo>
                  <a:pt x="527838" y="25112"/>
                  <a:pt x="527838" y="25112"/>
                  <a:pt x="527838" y="25112"/>
                </a:cubicBezTo>
                <a:cubicBezTo>
                  <a:pt x="554229" y="8370"/>
                  <a:pt x="587819" y="0"/>
                  <a:pt x="6214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238967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22.09.2019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15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057275" y="1200150"/>
            <a:ext cx="7029450" cy="2400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2278612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22.09.2019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15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458219" y="1028700"/>
            <a:ext cx="2751535" cy="275153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4934248" y="1028700"/>
            <a:ext cx="2751535" cy="275153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0144775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22.09.2019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15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458218" y="628650"/>
            <a:ext cx="2971800" cy="369851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4713983" y="628650"/>
            <a:ext cx="2971800" cy="1657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4713983" y="2669817"/>
            <a:ext cx="2971800" cy="1657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9979308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22.09.2019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15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739675" y="734180"/>
            <a:ext cx="1718668" cy="348301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720578" y="734180"/>
            <a:ext cx="1718668" cy="348301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4701481" y="734180"/>
            <a:ext cx="1718668" cy="348301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682383" y="734180"/>
            <a:ext cx="1718668" cy="348301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684905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22.09.2019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15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739675" y="460337"/>
            <a:ext cx="1718668" cy="17186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720578" y="460337"/>
            <a:ext cx="1718668" cy="17186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4701481" y="460337"/>
            <a:ext cx="1718668" cy="17186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682383" y="460337"/>
            <a:ext cx="1718668" cy="17186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739675" y="2514600"/>
            <a:ext cx="1718668" cy="17186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2720577" y="2514600"/>
            <a:ext cx="1718668" cy="17186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4701480" y="2514600"/>
            <a:ext cx="1718668" cy="17186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6682383" y="2514600"/>
            <a:ext cx="1718668" cy="17186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9489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C0115-13B1-441C-92AE-0E3F44B57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F24B27-0EAE-4B3F-9C41-2B175AD83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28CFE3-C817-4FDB-B777-4EB0917FD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3CC1EE7-AD0E-4EEF-8971-654793B52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9C1030-DA2D-458B-8F27-A84AC6624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480351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22.09.2019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15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376285" y="460337"/>
            <a:ext cx="1718668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715008" y="460337"/>
            <a:ext cx="1718668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053733" y="460337"/>
            <a:ext cx="1718668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1376285" y="1828800"/>
            <a:ext cx="1718668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3715008" y="1828800"/>
            <a:ext cx="1718668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6053733" y="1828800"/>
            <a:ext cx="1718668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1376285" y="3314700"/>
            <a:ext cx="1718668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3715008" y="3314700"/>
            <a:ext cx="1718668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2" hasCustomPrompt="1"/>
          </p:nvPr>
        </p:nvSpPr>
        <p:spPr>
          <a:xfrm>
            <a:off x="6053733" y="3314700"/>
            <a:ext cx="1718668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3647416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7A57-BE9A-414E-A3BE-AA513B1EAF5B}" type="datetime1">
              <a:rPr lang="de-DE"/>
              <a:t>22.09.2019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76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BC163-BCAD-4421-B3D9-1C24DE9A3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133ECF-917A-4392-A696-1DB184216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CA2386-CA3E-426C-948A-B98150B11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C97E33-D88D-4347-B09D-06F4BD316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B2AE93-5BE7-4713-AB03-543DEB377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9673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31B18C-37BF-4785-9C24-566088371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3D3E93-9C4D-4F3C-8AF0-8F38CD7E69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7AC505D-20CA-434E-A339-64C02B5B97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0E56FE-F4F3-4233-BD20-A51CECA08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45DAEC3-0F3C-45F2-9A3A-DB5E252A1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CB6934-17A5-4080-87A5-C134013A4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4789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957F3F-81F3-4EAE-A387-4818A29BE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0CEB85-0066-42B0-81E7-3BFF7617B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3830321-7861-4AC7-B9EC-E425EE381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28120A1-D767-40BE-9360-10A93D4537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B4C836D-1836-4C66-89D1-059B8F5A0F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9BB22FE-D876-4435-A367-106F0370E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013D3EA-661B-4A2A-B1EC-49FADAF96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030D591-DF07-4E46-89AB-AC14D8187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5851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E50D27-7D08-4DEA-A573-893983907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6E47CC5-9A55-40DE-A5A4-64A3745CD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9AFFACA-FC44-44E2-9635-18929EFBF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03BE64-E5D0-4BAF-A9C6-23A3A1EA7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2067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613EA79-20BD-4187-9A34-235639861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D150F2A-75BB-40BF-9B22-787A9455F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27CAD2-45C7-4346-ABFE-A8144DC3B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61638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615A47-BA69-4373-BF27-EA50A9ECD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7AC098-DB9B-425B-B5EA-96E296754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10F082C-D18C-4FB2-981C-D48BF4BDE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9B9F79-A890-40F5-80CA-B51EB6CF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90ED4A-573C-421A-9D7B-CAC6BF896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88AAB9C-A26B-46ED-8FDA-F9577F86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90916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4FE280-55A2-45B1-B729-FFDEA0C48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8C1D1C-15A8-4F0A-A2C2-ED55B489F6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0C1BBF7-CFA7-4781-9E56-E0B65D529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C3A9630-CAA8-4DF4-9D54-31CBD0E61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B2D578D-9AD1-4845-9778-12099B15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14A5C0E-9F8E-4D95-97AB-388BA2D48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1859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B2628A5-4B2B-4E3C-9E75-FD70FD601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EFF953-79B0-4F0B-8A08-8427F9EA1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F77EF0-94F0-4097-9F70-B757B12920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AB701-DE71-6347-96F8-01FFB614C520}" type="datetime1">
              <a:rPr lang="de-DE" smtClean="0"/>
              <a:t>22.09.2019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43A6CC-37F5-41D8-8144-05426BCE65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pc="15">
              <a:ea typeface="Lato Heavy" charset="0"/>
              <a:cs typeface="Lato Heavy" charset="0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40985B-E332-4E23-AEB7-B3615B5596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E69C487D-8D0D-4865-B357-2EB50919396B}"/>
              </a:ext>
            </a:extLst>
          </p:cNvPr>
          <p:cNvSpPr/>
          <p:nvPr userDrawn="1"/>
        </p:nvSpPr>
        <p:spPr>
          <a:xfrm flipV="1">
            <a:off x="8515350" y="452303"/>
            <a:ext cx="628650" cy="289915"/>
          </a:xfrm>
          <a:custGeom>
            <a:avLst/>
            <a:gdLst>
              <a:gd name="connsiteX0" fmla="*/ 193278 w 838200"/>
              <a:gd name="connsiteY0" fmla="*/ 386553 h 386553"/>
              <a:gd name="connsiteX1" fmla="*/ 838200 w 838200"/>
              <a:gd name="connsiteY1" fmla="*/ 386553 h 386553"/>
              <a:gd name="connsiteX2" fmla="*/ 838200 w 838200"/>
              <a:gd name="connsiteY2" fmla="*/ 0 h 386553"/>
              <a:gd name="connsiteX3" fmla="*/ 193276 w 838200"/>
              <a:gd name="connsiteY3" fmla="*/ 0 h 386553"/>
              <a:gd name="connsiteX4" fmla="*/ 3927 w 838200"/>
              <a:gd name="connsiteY4" fmla="*/ 154325 h 386553"/>
              <a:gd name="connsiteX5" fmla="*/ 0 w 838200"/>
              <a:gd name="connsiteY5" fmla="*/ 193277 h 386553"/>
              <a:gd name="connsiteX6" fmla="*/ 3927 w 838200"/>
              <a:gd name="connsiteY6" fmla="*/ 232228 h 386553"/>
              <a:gd name="connsiteX7" fmla="*/ 193278 w 838200"/>
              <a:gd name="connsiteY7" fmla="*/ 386553 h 38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8200" h="386553">
                <a:moveTo>
                  <a:pt x="193278" y="386553"/>
                </a:moveTo>
                <a:lnTo>
                  <a:pt x="838200" y="386553"/>
                </a:lnTo>
                <a:lnTo>
                  <a:pt x="838200" y="0"/>
                </a:lnTo>
                <a:lnTo>
                  <a:pt x="193276" y="0"/>
                </a:lnTo>
                <a:cubicBezTo>
                  <a:pt x="99875" y="0"/>
                  <a:pt x="21949" y="66252"/>
                  <a:pt x="3927" y="154325"/>
                </a:cubicBezTo>
                <a:lnTo>
                  <a:pt x="0" y="193277"/>
                </a:lnTo>
                <a:lnTo>
                  <a:pt x="3927" y="232228"/>
                </a:lnTo>
                <a:cubicBezTo>
                  <a:pt x="21949" y="320301"/>
                  <a:pt x="99877" y="386553"/>
                  <a:pt x="193278" y="38655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514711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663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24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7.png"/><Relationship Id="rId4" Type="http://schemas.openxmlformats.org/officeDocument/2006/relationships/image" Target="../media/image14.jpg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0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22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0" y="0"/>
            <a:ext cx="4559570" cy="5143500"/>
          </a:xfrm>
          <a:custGeom>
            <a:avLst/>
            <a:gdLst>
              <a:gd name="connsiteX0" fmla="*/ 1752599 w 6079426"/>
              <a:gd name="connsiteY0" fmla="*/ 3957449 h 6858000"/>
              <a:gd name="connsiteX1" fmla="*/ 2264474 w 6079426"/>
              <a:gd name="connsiteY1" fmla="*/ 4169474 h 6858000"/>
              <a:gd name="connsiteX2" fmla="*/ 4953000 w 6079426"/>
              <a:gd name="connsiteY2" fmla="*/ 6858000 h 6858000"/>
              <a:gd name="connsiteX3" fmla="*/ 3927609 w 6079426"/>
              <a:gd name="connsiteY3" fmla="*/ 6858000 h 6858000"/>
              <a:gd name="connsiteX4" fmla="*/ 2905501 w 6079426"/>
              <a:gd name="connsiteY4" fmla="*/ 6858000 h 6858000"/>
              <a:gd name="connsiteX5" fmla="*/ 1880110 w 6079426"/>
              <a:gd name="connsiteY5" fmla="*/ 6858000 h 6858000"/>
              <a:gd name="connsiteX6" fmla="*/ 1663136 w 6079426"/>
              <a:gd name="connsiteY6" fmla="*/ 6641025 h 6858000"/>
              <a:gd name="connsiteX7" fmla="*/ 1663136 w 6079426"/>
              <a:gd name="connsiteY7" fmla="*/ 5617275 h 6858000"/>
              <a:gd name="connsiteX8" fmla="*/ 1664039 w 6079426"/>
              <a:gd name="connsiteY8" fmla="*/ 5616538 h 6858000"/>
              <a:gd name="connsiteX9" fmla="*/ 1240725 w 6079426"/>
              <a:gd name="connsiteY9" fmla="*/ 5193224 h 6858000"/>
              <a:gd name="connsiteX10" fmla="*/ 1240725 w 6079426"/>
              <a:gd name="connsiteY10" fmla="*/ 4169474 h 6858000"/>
              <a:gd name="connsiteX11" fmla="*/ 1752599 w 6079426"/>
              <a:gd name="connsiteY11" fmla="*/ 3957449 h 6858000"/>
              <a:gd name="connsiteX12" fmla="*/ 2514600 w 6079426"/>
              <a:gd name="connsiteY12" fmla="*/ 0 h 6858000"/>
              <a:gd name="connsiteX13" fmla="*/ 4562099 w 6079426"/>
              <a:gd name="connsiteY13" fmla="*/ 0 h 6858000"/>
              <a:gd name="connsiteX14" fmla="*/ 5633538 w 6079426"/>
              <a:gd name="connsiteY14" fmla="*/ 1071439 h 6858000"/>
              <a:gd name="connsiteX15" fmla="*/ 5633538 w 6079426"/>
              <a:gd name="connsiteY15" fmla="*/ 2095188 h 6858000"/>
              <a:gd name="connsiteX16" fmla="*/ 4609789 w 6079426"/>
              <a:gd name="connsiteY16" fmla="*/ 2095188 h 6858000"/>
              <a:gd name="connsiteX17" fmla="*/ 368894 w 6079426"/>
              <a:gd name="connsiteY17" fmla="*/ 0 h 6858000"/>
              <a:gd name="connsiteX18" fmla="*/ 2416393 w 6079426"/>
              <a:gd name="connsiteY18" fmla="*/ 0 h 6858000"/>
              <a:gd name="connsiteX19" fmla="*/ 5382622 w 6079426"/>
              <a:gd name="connsiteY19" fmla="*/ 2966229 h 6858000"/>
              <a:gd name="connsiteX20" fmla="*/ 5382622 w 6079426"/>
              <a:gd name="connsiteY20" fmla="*/ 3989978 h 6858000"/>
              <a:gd name="connsiteX21" fmla="*/ 4358873 w 6079426"/>
              <a:gd name="connsiteY21" fmla="*/ 3989978 h 6858000"/>
              <a:gd name="connsiteX22" fmla="*/ 0 w 6079426"/>
              <a:gd name="connsiteY22" fmla="*/ 0 h 6858000"/>
              <a:gd name="connsiteX23" fmla="*/ 261749 w 6079426"/>
              <a:gd name="connsiteY23" fmla="*/ 0 h 6858000"/>
              <a:gd name="connsiteX24" fmla="*/ 5867401 w 6079426"/>
              <a:gd name="connsiteY24" fmla="*/ 5605651 h 6858000"/>
              <a:gd name="connsiteX25" fmla="*/ 5867401 w 6079426"/>
              <a:gd name="connsiteY25" fmla="*/ 6629401 h 6858000"/>
              <a:gd name="connsiteX26" fmla="*/ 4843651 w 6079426"/>
              <a:gd name="connsiteY26" fmla="*/ 6629401 h 6858000"/>
              <a:gd name="connsiteX27" fmla="*/ 1732302 w 6079426"/>
              <a:gd name="connsiteY27" fmla="*/ 3518051 h 6858000"/>
              <a:gd name="connsiteX28" fmla="*/ 1659416 w 6079426"/>
              <a:gd name="connsiteY28" fmla="*/ 3577587 h 6858000"/>
              <a:gd name="connsiteX29" fmla="*/ 749227 w 6079426"/>
              <a:gd name="connsiteY29" fmla="*/ 3484826 h 6858000"/>
              <a:gd name="connsiteX30" fmla="*/ 0 w 6079426"/>
              <a:gd name="connsiteY30" fmla="*/ 2735599 h 6858000"/>
              <a:gd name="connsiteX31" fmla="*/ 0 w 6079426"/>
              <a:gd name="connsiteY31" fmla="*/ 688100 h 6858000"/>
              <a:gd name="connsiteX32" fmla="*/ 0 w 6079426"/>
              <a:gd name="connsiteY32" fmla="*/ 6881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79426" h="6858000">
                <a:moveTo>
                  <a:pt x="1752599" y="3957449"/>
                </a:moveTo>
                <a:cubicBezTo>
                  <a:pt x="1937861" y="3957449"/>
                  <a:pt x="2123124" y="4028124"/>
                  <a:pt x="2264474" y="4169474"/>
                </a:cubicBezTo>
                <a:lnTo>
                  <a:pt x="4953000" y="6858000"/>
                </a:lnTo>
                <a:lnTo>
                  <a:pt x="3927609" y="6858000"/>
                </a:lnTo>
                <a:lnTo>
                  <a:pt x="2905501" y="6858000"/>
                </a:lnTo>
                <a:lnTo>
                  <a:pt x="1880110" y="6858000"/>
                </a:lnTo>
                <a:lnTo>
                  <a:pt x="1663136" y="6641025"/>
                </a:lnTo>
                <a:cubicBezTo>
                  <a:pt x="1380434" y="6358324"/>
                  <a:pt x="1380434" y="5899976"/>
                  <a:pt x="1663136" y="5617275"/>
                </a:cubicBezTo>
                <a:lnTo>
                  <a:pt x="1664039" y="5616538"/>
                </a:lnTo>
                <a:lnTo>
                  <a:pt x="1240725" y="5193224"/>
                </a:lnTo>
                <a:cubicBezTo>
                  <a:pt x="958024" y="4910523"/>
                  <a:pt x="958024" y="4452175"/>
                  <a:pt x="1240725" y="4169474"/>
                </a:cubicBezTo>
                <a:cubicBezTo>
                  <a:pt x="1382075" y="4028124"/>
                  <a:pt x="1567337" y="3957449"/>
                  <a:pt x="1752599" y="3957449"/>
                </a:cubicBezTo>
                <a:close/>
                <a:moveTo>
                  <a:pt x="2514600" y="0"/>
                </a:moveTo>
                <a:lnTo>
                  <a:pt x="4562099" y="0"/>
                </a:lnTo>
                <a:lnTo>
                  <a:pt x="5633538" y="1071439"/>
                </a:lnTo>
                <a:cubicBezTo>
                  <a:pt x="5916239" y="1354140"/>
                  <a:pt x="5916239" y="1812488"/>
                  <a:pt x="5633538" y="2095188"/>
                </a:cubicBezTo>
                <a:cubicBezTo>
                  <a:pt x="5350838" y="2377889"/>
                  <a:pt x="4892490" y="2377889"/>
                  <a:pt x="4609789" y="2095188"/>
                </a:cubicBezTo>
                <a:close/>
                <a:moveTo>
                  <a:pt x="368894" y="0"/>
                </a:moveTo>
                <a:lnTo>
                  <a:pt x="2416393" y="0"/>
                </a:lnTo>
                <a:lnTo>
                  <a:pt x="5382622" y="2966229"/>
                </a:lnTo>
                <a:cubicBezTo>
                  <a:pt x="5665323" y="3248930"/>
                  <a:pt x="5665323" y="3707278"/>
                  <a:pt x="5382622" y="3989978"/>
                </a:cubicBezTo>
                <a:cubicBezTo>
                  <a:pt x="5099921" y="4272679"/>
                  <a:pt x="4641573" y="4272679"/>
                  <a:pt x="4358873" y="3989978"/>
                </a:cubicBezTo>
                <a:close/>
                <a:moveTo>
                  <a:pt x="0" y="0"/>
                </a:moveTo>
                <a:lnTo>
                  <a:pt x="261749" y="0"/>
                </a:lnTo>
                <a:lnTo>
                  <a:pt x="5867401" y="5605651"/>
                </a:lnTo>
                <a:cubicBezTo>
                  <a:pt x="6150101" y="5888352"/>
                  <a:pt x="6150101" y="6346700"/>
                  <a:pt x="5867401" y="6629401"/>
                </a:cubicBezTo>
                <a:cubicBezTo>
                  <a:pt x="5584700" y="6912101"/>
                  <a:pt x="5126352" y="6912101"/>
                  <a:pt x="4843651" y="6629401"/>
                </a:cubicBezTo>
                <a:lnTo>
                  <a:pt x="1732302" y="3518051"/>
                </a:lnTo>
                <a:lnTo>
                  <a:pt x="1659416" y="3577587"/>
                </a:lnTo>
                <a:cubicBezTo>
                  <a:pt x="1378433" y="3763110"/>
                  <a:pt x="996590" y="3732189"/>
                  <a:pt x="749227" y="3484826"/>
                </a:cubicBezTo>
                <a:lnTo>
                  <a:pt x="0" y="2735599"/>
                </a:lnTo>
                <a:lnTo>
                  <a:pt x="0" y="688100"/>
                </a:lnTo>
                <a:lnTo>
                  <a:pt x="0" y="6881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La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72051" y="2571751"/>
            <a:ext cx="4096322" cy="55515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defTabSz="685800">
              <a:lnSpc>
                <a:spcPct val="110000"/>
              </a:lnSpc>
              <a:buClrTx/>
            </a:pPr>
            <a:r>
              <a:rPr lang="en-US" sz="3000" dirty="0">
                <a:latin typeface="Lato"/>
              </a:rPr>
              <a:t>Der Convolution Layer</a:t>
            </a:r>
            <a:endParaRPr lang="en-US" sz="3000" kern="1200" spc="15" dirty="0">
              <a:solidFill>
                <a:srgbClr val="000000">
                  <a:lumMod val="85000"/>
                  <a:lumOff val="15000"/>
                </a:srgbClr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8427235" y="2"/>
            <a:ext cx="716765" cy="349601"/>
          </a:xfrm>
          <a:custGeom>
            <a:avLst/>
            <a:gdLst>
              <a:gd name="connsiteX0" fmla="*/ 0 w 955686"/>
              <a:gd name="connsiteY0" fmla="*/ 0 h 466135"/>
              <a:gd name="connsiteX1" fmla="*/ 955686 w 955686"/>
              <a:gd name="connsiteY1" fmla="*/ 0 h 466135"/>
              <a:gd name="connsiteX2" fmla="*/ 955686 w 955686"/>
              <a:gd name="connsiteY2" fmla="*/ 294646 h 466135"/>
              <a:gd name="connsiteX3" fmla="*/ 910395 w 955686"/>
              <a:gd name="connsiteY3" fmla="*/ 350093 h 466135"/>
              <a:gd name="connsiteX4" fmla="*/ 350093 w 955686"/>
              <a:gd name="connsiteY4" fmla="*/ 350093 h 466135"/>
              <a:gd name="connsiteX5" fmla="*/ 0 w 955686"/>
              <a:gd name="connsiteY5" fmla="*/ 0 h 466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5686" h="466135">
                <a:moveTo>
                  <a:pt x="0" y="0"/>
                </a:moveTo>
                <a:lnTo>
                  <a:pt x="955686" y="0"/>
                </a:lnTo>
                <a:lnTo>
                  <a:pt x="955686" y="294646"/>
                </a:lnTo>
                <a:lnTo>
                  <a:pt x="910395" y="350093"/>
                </a:lnTo>
                <a:cubicBezTo>
                  <a:pt x="755672" y="504816"/>
                  <a:pt x="504816" y="504816"/>
                  <a:pt x="350093" y="350093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Lato"/>
            </a:endParaRPr>
          </a:p>
        </p:txBody>
      </p:sp>
      <p:sp>
        <p:nvSpPr>
          <p:cNvPr id="46" name="Freeform 45"/>
          <p:cNvSpPr/>
          <p:nvPr/>
        </p:nvSpPr>
        <p:spPr>
          <a:xfrm>
            <a:off x="7542804" y="0"/>
            <a:ext cx="1601196" cy="1601196"/>
          </a:xfrm>
          <a:custGeom>
            <a:avLst/>
            <a:gdLst>
              <a:gd name="connsiteX0" fmla="*/ 0 w 2134928"/>
              <a:gd name="connsiteY0" fmla="*/ 0 h 2134928"/>
              <a:gd name="connsiteX1" fmla="*/ 1120604 w 2134928"/>
              <a:gd name="connsiteY1" fmla="*/ 0 h 2134928"/>
              <a:gd name="connsiteX2" fmla="*/ 2134928 w 2134928"/>
              <a:gd name="connsiteY2" fmla="*/ 1014324 h 2134928"/>
              <a:gd name="connsiteX3" fmla="*/ 2134928 w 2134928"/>
              <a:gd name="connsiteY3" fmla="*/ 2134928 h 2134928"/>
              <a:gd name="connsiteX4" fmla="*/ 0 w 2134928"/>
              <a:gd name="connsiteY4" fmla="*/ 0 h 213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928" h="2134928">
                <a:moveTo>
                  <a:pt x="0" y="0"/>
                </a:moveTo>
                <a:lnTo>
                  <a:pt x="1120604" y="0"/>
                </a:lnTo>
                <a:lnTo>
                  <a:pt x="2134928" y="1014324"/>
                </a:lnTo>
                <a:lnTo>
                  <a:pt x="2134928" y="21349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Lato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7152913" y="1"/>
            <a:ext cx="1292689" cy="872462"/>
          </a:xfrm>
          <a:custGeom>
            <a:avLst/>
            <a:gdLst>
              <a:gd name="connsiteX0" fmla="*/ 0 w 1723585"/>
              <a:gd name="connsiteY0" fmla="*/ 0 h 1163283"/>
              <a:gd name="connsiteX1" fmla="*/ 1120604 w 1723585"/>
              <a:gd name="connsiteY1" fmla="*/ 0 h 1163283"/>
              <a:gd name="connsiteX2" fmla="*/ 1607543 w 1723585"/>
              <a:gd name="connsiteY2" fmla="*/ 486939 h 1163283"/>
              <a:gd name="connsiteX3" fmla="*/ 1607543 w 1723585"/>
              <a:gd name="connsiteY3" fmla="*/ 1047241 h 1163283"/>
              <a:gd name="connsiteX4" fmla="*/ 1047241 w 1723585"/>
              <a:gd name="connsiteY4" fmla="*/ 1047241 h 1163283"/>
              <a:gd name="connsiteX5" fmla="*/ 0 w 1723585"/>
              <a:gd name="connsiteY5" fmla="*/ 0 h 1163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3585" h="1163283">
                <a:moveTo>
                  <a:pt x="0" y="0"/>
                </a:moveTo>
                <a:lnTo>
                  <a:pt x="1120604" y="0"/>
                </a:lnTo>
                <a:lnTo>
                  <a:pt x="1607543" y="486939"/>
                </a:lnTo>
                <a:cubicBezTo>
                  <a:pt x="1762266" y="641662"/>
                  <a:pt x="1762266" y="892518"/>
                  <a:pt x="1607543" y="1047241"/>
                </a:cubicBezTo>
                <a:cubicBezTo>
                  <a:pt x="1452820" y="1201964"/>
                  <a:pt x="1201964" y="1201964"/>
                  <a:pt x="1047241" y="104724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Lato"/>
            </a:endParaRPr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3" r="20453"/>
          <a:stretch>
            <a:fillRect/>
          </a:stretch>
        </p:blipFill>
        <p:spPr/>
      </p:pic>
      <p:sp>
        <p:nvSpPr>
          <p:cNvPr id="11" name="Title 15"/>
          <p:cNvSpPr txBox="1">
            <a:spLocks/>
          </p:cNvSpPr>
          <p:nvPr/>
        </p:nvSpPr>
        <p:spPr>
          <a:xfrm>
            <a:off x="6083378" y="1503211"/>
            <a:ext cx="2711836" cy="339806"/>
          </a:xfrm>
          <a:prstGeom prst="rect">
            <a:avLst/>
          </a:prstGeom>
        </p:spPr>
        <p:txBody>
          <a:bodyPr vert="horz" lIns="0" tIns="34290" rIns="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pPr defTabSz="685800">
              <a:buClrTx/>
            </a:pPr>
            <a:r>
              <a:rPr lang="de-DE" sz="2400" spc="15" dirty="0">
                <a:solidFill>
                  <a:srgbClr val="000000">
                    <a:lumMod val="85000"/>
                    <a:lumOff val="15000"/>
                  </a:srgbClr>
                </a:solidFill>
              </a:rPr>
              <a:t> Saif Al-Dilaimi</a:t>
            </a:r>
            <a:endParaRPr lang="en-US" sz="2400" b="1" dirty="0">
              <a:solidFill>
                <a:srgbClr val="000000">
                  <a:lumMod val="85000"/>
                  <a:lumOff val="15000"/>
                </a:srgb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" name="TextBox 41"/>
          <p:cNvSpPr txBox="1"/>
          <p:nvPr/>
        </p:nvSpPr>
        <p:spPr>
          <a:xfrm>
            <a:off x="6162405" y="1788612"/>
            <a:ext cx="1267096" cy="24673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defTabSz="685800">
              <a:lnSpc>
                <a:spcPct val="125000"/>
              </a:lnSpc>
              <a:buClrTx/>
            </a:pPr>
            <a:r>
              <a:rPr lang="en-US" sz="9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Software </a:t>
            </a:r>
            <a:r>
              <a:rPr lang="en-US" sz="9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Entwickler</a:t>
            </a:r>
            <a:endParaRPr lang="en-US" sz="900" kern="1200" spc="15" dirty="0">
              <a:solidFill>
                <a:srgbClr val="000000">
                  <a:lumMod val="50000"/>
                  <a:lumOff val="50000"/>
                </a:srgbClr>
              </a:solidFill>
              <a:latin typeface="Lato"/>
              <a:ea typeface="+mn-ea"/>
              <a:cs typeface="+mn-cs"/>
            </a:endParaRPr>
          </a:p>
        </p:txBody>
      </p:sp>
      <p:sp>
        <p:nvSpPr>
          <p:cNvPr id="14" name="TextBox 41"/>
          <p:cNvSpPr txBox="1"/>
          <p:nvPr/>
        </p:nvSpPr>
        <p:spPr>
          <a:xfrm>
            <a:off x="6162405" y="1986476"/>
            <a:ext cx="1895746" cy="24673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defTabSz="685800">
              <a:lnSpc>
                <a:spcPct val="125000"/>
              </a:lnSpc>
              <a:buClrTx/>
            </a:pPr>
            <a:r>
              <a:rPr lang="en-US" sz="9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saif.aldilaimi@icloud.com</a:t>
            </a:r>
          </a:p>
        </p:txBody>
      </p:sp>
      <p:pic>
        <p:nvPicPr>
          <p:cNvPr id="13" name="Bildplatzhalter 2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652" y="1371600"/>
            <a:ext cx="874780" cy="1028700"/>
          </a:xfrm>
          <a:custGeom>
            <a:avLst/>
            <a:gdLst>
              <a:gd name="connsiteX0" fmla="*/ 621409 w 1242817"/>
              <a:gd name="connsiteY0" fmla="*/ 0 h 1371600"/>
              <a:gd name="connsiteX1" fmla="*/ 714980 w 1242817"/>
              <a:gd name="connsiteY1" fmla="*/ 25112 h 1371600"/>
              <a:gd name="connsiteX2" fmla="*/ 1151645 w 1242817"/>
              <a:gd name="connsiteY2" fmla="*/ 273842 h 1371600"/>
              <a:gd name="connsiteX3" fmla="*/ 1242817 w 1242817"/>
              <a:gd name="connsiteY3" fmla="*/ 436473 h 1371600"/>
              <a:gd name="connsiteX4" fmla="*/ 1242817 w 1242817"/>
              <a:gd name="connsiteY4" fmla="*/ 933932 h 1371600"/>
              <a:gd name="connsiteX5" fmla="*/ 1151645 w 1242817"/>
              <a:gd name="connsiteY5" fmla="*/ 1096563 h 1371600"/>
              <a:gd name="connsiteX6" fmla="*/ 714980 w 1242817"/>
              <a:gd name="connsiteY6" fmla="*/ 1350076 h 1371600"/>
              <a:gd name="connsiteX7" fmla="*/ 527838 w 1242817"/>
              <a:gd name="connsiteY7" fmla="*/ 1350076 h 1371600"/>
              <a:gd name="connsiteX8" fmla="*/ 91172 w 1242817"/>
              <a:gd name="connsiteY8" fmla="*/ 1096563 h 1371600"/>
              <a:gd name="connsiteX9" fmla="*/ 0 w 1242817"/>
              <a:gd name="connsiteY9" fmla="*/ 933932 h 1371600"/>
              <a:gd name="connsiteX10" fmla="*/ 0 w 1242817"/>
              <a:gd name="connsiteY10" fmla="*/ 436473 h 1371600"/>
              <a:gd name="connsiteX11" fmla="*/ 91172 w 1242817"/>
              <a:gd name="connsiteY11" fmla="*/ 273842 h 1371600"/>
              <a:gd name="connsiteX12" fmla="*/ 527838 w 1242817"/>
              <a:gd name="connsiteY12" fmla="*/ 25112 h 1371600"/>
              <a:gd name="connsiteX13" fmla="*/ 621409 w 1242817"/>
              <a:gd name="connsiteY13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2817" h="1371600">
                <a:moveTo>
                  <a:pt x="621409" y="0"/>
                </a:moveTo>
                <a:cubicBezTo>
                  <a:pt x="654998" y="0"/>
                  <a:pt x="688588" y="8370"/>
                  <a:pt x="714980" y="25112"/>
                </a:cubicBezTo>
                <a:cubicBezTo>
                  <a:pt x="1151645" y="273842"/>
                  <a:pt x="1151645" y="273842"/>
                  <a:pt x="1151645" y="273842"/>
                </a:cubicBezTo>
                <a:cubicBezTo>
                  <a:pt x="1199630" y="302542"/>
                  <a:pt x="1242817" y="374290"/>
                  <a:pt x="1242817" y="436473"/>
                </a:cubicBezTo>
                <a:cubicBezTo>
                  <a:pt x="1242817" y="933932"/>
                  <a:pt x="1242817" y="933932"/>
                  <a:pt x="1242817" y="933932"/>
                </a:cubicBezTo>
                <a:cubicBezTo>
                  <a:pt x="1242817" y="996115"/>
                  <a:pt x="1199630" y="1067864"/>
                  <a:pt x="1151645" y="1096563"/>
                </a:cubicBezTo>
                <a:cubicBezTo>
                  <a:pt x="714980" y="1350076"/>
                  <a:pt x="714980" y="1350076"/>
                  <a:pt x="714980" y="1350076"/>
                </a:cubicBezTo>
                <a:cubicBezTo>
                  <a:pt x="662197" y="1378775"/>
                  <a:pt x="580622" y="1378775"/>
                  <a:pt x="527838" y="1350076"/>
                </a:cubicBezTo>
                <a:cubicBezTo>
                  <a:pt x="91172" y="1096563"/>
                  <a:pt x="91172" y="1096563"/>
                  <a:pt x="91172" y="1096563"/>
                </a:cubicBezTo>
                <a:cubicBezTo>
                  <a:pt x="38388" y="1067864"/>
                  <a:pt x="0" y="996115"/>
                  <a:pt x="0" y="933932"/>
                </a:cubicBezTo>
                <a:lnTo>
                  <a:pt x="0" y="436473"/>
                </a:lnTo>
                <a:cubicBezTo>
                  <a:pt x="0" y="374290"/>
                  <a:pt x="38388" y="302542"/>
                  <a:pt x="91172" y="273842"/>
                </a:cubicBezTo>
                <a:cubicBezTo>
                  <a:pt x="527838" y="25112"/>
                  <a:pt x="527838" y="25112"/>
                  <a:pt x="527838" y="25112"/>
                </a:cubicBezTo>
                <a:cubicBezTo>
                  <a:pt x="554229" y="8370"/>
                  <a:pt x="587819" y="0"/>
                  <a:pt x="621409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0833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126104" y="311350"/>
            <a:ext cx="4514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68288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Keras</a:t>
            </a: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8909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 </a:t>
            </a: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Convolution Operation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/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/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/>
              <p:nvPr/>
            </p:nvSpPr>
            <p:spPr>
              <a:xfrm>
                <a:off x="6139396" y="2503382"/>
                <a:ext cx="1652439" cy="4619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−2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−3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9396" y="2503382"/>
                <a:ext cx="1652439" cy="46192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>
            <a:extLst>
              <a:ext uri="{FF2B5EF4-FFF2-40B4-BE49-F238E27FC236}">
                <a16:creationId xmlns:a16="http://schemas.microsoft.com/office/drawing/2014/main" id="{4AB7F7C7-BE7F-4E38-99B0-AEBBC270B755}"/>
              </a:ext>
            </a:extLst>
          </p:cNvPr>
          <p:cNvSpPr txBox="1"/>
          <p:nvPr/>
        </p:nvSpPr>
        <p:spPr>
          <a:xfrm>
            <a:off x="715926" y="1155404"/>
            <a:ext cx="369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Filter = 1; Stride = (3,3); Kernel = (3,3)</a:t>
            </a: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9CA3C73-2F75-4BF0-8366-729EFF778C51}"/>
              </a:ext>
            </a:extLst>
          </p:cNvPr>
          <p:cNvSpPr/>
          <p:nvPr/>
        </p:nvSpPr>
        <p:spPr>
          <a:xfrm>
            <a:off x="283535" y="1229832"/>
            <a:ext cx="432391" cy="2204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5C81634C-3610-4597-B136-DD298022EFFA}"/>
                  </a:ext>
                </a:extLst>
              </p:cNvPr>
              <p:cNvSpPr txBox="1"/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pt-BR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 =0</m:t>
                          </m:r>
                        </m:sub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pt-BR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pt-BR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5C81634C-3610-4597-B136-DD298022EF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228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126103" y="311350"/>
            <a:ext cx="5944105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68288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Keras</a:t>
            </a: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8909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 </a:t>
            </a: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Convolutional Neural Network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Würfel 1">
            <a:extLst>
              <a:ext uri="{FF2B5EF4-FFF2-40B4-BE49-F238E27FC236}">
                <a16:creationId xmlns:a16="http://schemas.microsoft.com/office/drawing/2014/main" id="{922A467C-7CCE-47A0-B7E1-2506DB6135C5}"/>
              </a:ext>
            </a:extLst>
          </p:cNvPr>
          <p:cNvSpPr/>
          <p:nvPr/>
        </p:nvSpPr>
        <p:spPr>
          <a:xfrm>
            <a:off x="640079" y="2114550"/>
            <a:ext cx="928468" cy="914400"/>
          </a:xfrm>
          <a:prstGeom prst="cube">
            <a:avLst>
              <a:gd name="adj" fmla="val 807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CC723E7A-2F7A-451E-86E5-95632D38FBAB}"/>
              </a:ext>
            </a:extLst>
          </p:cNvPr>
          <p:cNvCxnSpPr>
            <a:cxnSpLocks/>
            <a:endCxn id="2" idx="2"/>
          </p:cNvCxnSpPr>
          <p:nvPr/>
        </p:nvCxnSpPr>
        <p:spPr>
          <a:xfrm>
            <a:off x="225083" y="2608678"/>
            <a:ext cx="4149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09F89A73-C803-4A12-B621-F336A695A6AE}"/>
                  </a:ext>
                </a:extLst>
              </p:cNvPr>
              <p:cNvSpPr txBox="1"/>
              <p:nvPr/>
            </p:nvSpPr>
            <p:spPr>
              <a:xfrm>
                <a:off x="651644" y="3102205"/>
                <a:ext cx="817981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200" i="1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9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×39×3</m:t>
                      </m:r>
                    </m:oMath>
                  </m:oMathPara>
                </a14:m>
                <a:endParaRPr lang="de-DE" sz="1200" dirty="0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09F89A73-C803-4A12-B621-F336A695A6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644" y="3102205"/>
                <a:ext cx="817981" cy="184666"/>
              </a:xfrm>
              <a:prstGeom prst="rect">
                <a:avLst/>
              </a:prstGeom>
              <a:blipFill>
                <a:blip r:embed="rId3"/>
                <a:stretch>
                  <a:fillRect l="-4478" r="-4478" b="-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Grafik 13" descr="Ein Bild, das Katze, Tier, Hauskatze, Säugetier enthält.&#10;&#10;Automatisch generierte Beschreibung">
            <a:extLst>
              <a:ext uri="{FF2B5EF4-FFF2-40B4-BE49-F238E27FC236}">
                <a16:creationId xmlns:a16="http://schemas.microsoft.com/office/drawing/2014/main" id="{085EB67A-0C99-4C1F-B7F8-5B4CAA9479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79" y="2187821"/>
            <a:ext cx="841113" cy="841113"/>
          </a:xfrm>
          <a:prstGeom prst="rect">
            <a:avLst/>
          </a:prstGeom>
        </p:spPr>
      </p:pic>
      <p:sp>
        <p:nvSpPr>
          <p:cNvPr id="16" name="Würfel 15">
            <a:extLst>
              <a:ext uri="{FF2B5EF4-FFF2-40B4-BE49-F238E27FC236}">
                <a16:creationId xmlns:a16="http://schemas.microsoft.com/office/drawing/2014/main" id="{C38B7807-9C9F-4285-80D7-115812A75A22}"/>
              </a:ext>
            </a:extLst>
          </p:cNvPr>
          <p:cNvSpPr/>
          <p:nvPr/>
        </p:nvSpPr>
        <p:spPr>
          <a:xfrm>
            <a:off x="2441058" y="2072346"/>
            <a:ext cx="934150" cy="914384"/>
          </a:xfrm>
          <a:prstGeom prst="cube">
            <a:avLst>
              <a:gd name="adj" fmla="val 189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B97EF391-D1DB-41B9-823D-0B014CDA9BE9}"/>
              </a:ext>
            </a:extLst>
          </p:cNvPr>
          <p:cNvCxnSpPr>
            <a:cxnSpLocks/>
            <a:stCxn id="2" idx="4"/>
            <a:endCxn id="16" idx="2"/>
          </p:cNvCxnSpPr>
          <p:nvPr/>
        </p:nvCxnSpPr>
        <p:spPr>
          <a:xfrm>
            <a:off x="1494691" y="2608678"/>
            <a:ext cx="946367" cy="7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F6C3CD1F-CEF4-4A5F-8A1E-ED98D6BE07A2}"/>
              </a:ext>
            </a:extLst>
          </p:cNvPr>
          <p:cNvSpPr txBox="1"/>
          <p:nvPr/>
        </p:nvSpPr>
        <p:spPr>
          <a:xfrm>
            <a:off x="1568547" y="1648015"/>
            <a:ext cx="1153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Filter=10</a:t>
            </a:r>
          </a:p>
          <a:p>
            <a:r>
              <a:rPr lang="de-DE" sz="800" dirty="0" err="1"/>
              <a:t>Kernel_size</a:t>
            </a:r>
            <a:r>
              <a:rPr lang="de-DE" sz="800" dirty="0"/>
              <a:t>=(3,3)</a:t>
            </a:r>
          </a:p>
          <a:p>
            <a:r>
              <a:rPr lang="de-DE" sz="800" dirty="0" err="1"/>
              <a:t>Stride</a:t>
            </a:r>
            <a:r>
              <a:rPr lang="de-DE" sz="800" dirty="0"/>
              <a:t>=(1,1)</a:t>
            </a:r>
          </a:p>
          <a:p>
            <a:r>
              <a:rPr lang="de-DE" sz="800" dirty="0"/>
              <a:t>Padding=0 </a:t>
            </a:r>
            <a:r>
              <a:rPr lang="de-DE" sz="800" dirty="0" err="1"/>
              <a:t>or</a:t>
            </a:r>
            <a:r>
              <a:rPr lang="de-DE" sz="800" dirty="0"/>
              <a:t> Valid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D2A7FF47-8BD6-4B04-9AFE-28538F3CEDE2}"/>
                  </a:ext>
                </a:extLst>
              </p:cNvPr>
              <p:cNvSpPr txBox="1"/>
              <p:nvPr/>
            </p:nvSpPr>
            <p:spPr>
              <a:xfrm>
                <a:off x="2441058" y="3100745"/>
                <a:ext cx="902939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200" i="1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7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×37×10</m:t>
                      </m:r>
                    </m:oMath>
                  </m:oMathPara>
                </a14:m>
                <a:endParaRPr lang="de-DE" sz="1200" dirty="0"/>
              </a:p>
            </p:txBody>
          </p:sp>
        </mc:Choice>
        <mc:Fallback xmlns="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D2A7FF47-8BD6-4B04-9AFE-28538F3CED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1058" y="3100745"/>
                <a:ext cx="902939" cy="184666"/>
              </a:xfrm>
              <a:prstGeom prst="rect">
                <a:avLst/>
              </a:prstGeom>
              <a:blipFill>
                <a:blip r:embed="rId5"/>
                <a:stretch>
                  <a:fillRect l="-4027" r="-3356" b="-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7EF2D943-82EE-49CD-A2D9-FCF8867E8EF2}"/>
                  </a:ext>
                </a:extLst>
              </p:cNvPr>
              <p:cNvSpPr txBox="1"/>
              <p:nvPr/>
            </p:nvSpPr>
            <p:spPr>
              <a:xfrm>
                <a:off x="1365526" y="3696269"/>
                <a:ext cx="1537985" cy="525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+2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7EF2D943-82EE-49CD-A2D9-FCF8867E8E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5526" y="3696269"/>
                <a:ext cx="1537985" cy="52597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77D2CFAF-0E5F-4F86-BD9B-ED37F8911AAC}"/>
                  </a:ext>
                </a:extLst>
              </p:cNvPr>
              <p:cNvSpPr txBox="1"/>
              <p:nvPr/>
            </p:nvSpPr>
            <p:spPr>
              <a:xfrm>
                <a:off x="1365526" y="4365426"/>
                <a:ext cx="1920847" cy="4033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39+2</m:t>
                          </m:r>
                          <m:r>
                            <a:rPr lang="de-DE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×0</m:t>
                          </m:r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−3</m:t>
                          </m:r>
                        </m:num>
                        <m:den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den>
                      </m:f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+1=37</m:t>
                      </m:r>
                    </m:oMath>
                  </m:oMathPara>
                </a14:m>
                <a:endParaRPr lang="de-DE" sz="1400" dirty="0"/>
              </a:p>
            </p:txBody>
          </p:sp>
        </mc:Choice>
        <mc:Fallback xmlns=""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77D2CFAF-0E5F-4F86-BD9B-ED37F8911A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5526" y="4365426"/>
                <a:ext cx="1920847" cy="403316"/>
              </a:xfrm>
              <a:prstGeom prst="rect">
                <a:avLst/>
              </a:prstGeom>
              <a:blipFill>
                <a:blip r:embed="rId7"/>
                <a:stretch>
                  <a:fillRect l="-1587" r="-1587" b="-1363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Würfel 28">
            <a:extLst>
              <a:ext uri="{FF2B5EF4-FFF2-40B4-BE49-F238E27FC236}">
                <a16:creationId xmlns:a16="http://schemas.microsoft.com/office/drawing/2014/main" id="{93B1AFA4-75AF-4187-8740-CA96FDF2284A}"/>
              </a:ext>
            </a:extLst>
          </p:cNvPr>
          <p:cNvSpPr/>
          <p:nvPr/>
        </p:nvSpPr>
        <p:spPr>
          <a:xfrm>
            <a:off x="4396527" y="1977382"/>
            <a:ext cx="934150" cy="914384"/>
          </a:xfrm>
          <a:prstGeom prst="cube">
            <a:avLst>
              <a:gd name="adj" fmla="val 3973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67B9DEF5-6C6E-483D-9C85-E65552074718}"/>
              </a:ext>
            </a:extLst>
          </p:cNvPr>
          <p:cNvCxnSpPr>
            <a:cxnSpLocks/>
            <a:stCxn id="16" idx="4"/>
            <a:endCxn id="29" idx="2"/>
          </p:cNvCxnSpPr>
          <p:nvPr/>
        </p:nvCxnSpPr>
        <p:spPr>
          <a:xfrm flipV="1">
            <a:off x="3201777" y="2616248"/>
            <a:ext cx="1194750" cy="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8F65409B-34F2-4DD8-8238-FB6CB5F95ED6}"/>
              </a:ext>
            </a:extLst>
          </p:cNvPr>
          <p:cNvSpPr txBox="1"/>
          <p:nvPr/>
        </p:nvSpPr>
        <p:spPr>
          <a:xfrm>
            <a:off x="3348114" y="1652892"/>
            <a:ext cx="1153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Filter=20</a:t>
            </a:r>
          </a:p>
          <a:p>
            <a:r>
              <a:rPr lang="de-DE" sz="800" dirty="0" err="1"/>
              <a:t>Kernel_size</a:t>
            </a:r>
            <a:r>
              <a:rPr lang="de-DE" sz="800" dirty="0"/>
              <a:t>=(5,5)</a:t>
            </a:r>
          </a:p>
          <a:p>
            <a:r>
              <a:rPr lang="de-DE" sz="800" dirty="0" err="1"/>
              <a:t>Stride</a:t>
            </a:r>
            <a:r>
              <a:rPr lang="de-DE" sz="800" dirty="0"/>
              <a:t>=(2,2)</a:t>
            </a:r>
          </a:p>
          <a:p>
            <a:r>
              <a:rPr lang="de-DE" sz="800" dirty="0"/>
              <a:t>Padding=0 </a:t>
            </a:r>
            <a:r>
              <a:rPr lang="de-DE" sz="800" dirty="0" err="1"/>
              <a:t>or</a:t>
            </a:r>
            <a:r>
              <a:rPr lang="de-DE" sz="800" dirty="0"/>
              <a:t> Valid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53ED1974-50BE-4693-853F-9B2B2A2FAA8B}"/>
                  </a:ext>
                </a:extLst>
              </p:cNvPr>
              <p:cNvSpPr txBox="1"/>
              <p:nvPr/>
            </p:nvSpPr>
            <p:spPr>
              <a:xfrm>
                <a:off x="4315430" y="3100745"/>
                <a:ext cx="902939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20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7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×17×20</m:t>
                      </m:r>
                    </m:oMath>
                  </m:oMathPara>
                </a14:m>
                <a:endParaRPr lang="de-DE" sz="1200" dirty="0"/>
              </a:p>
            </p:txBody>
          </p:sp>
        </mc:Choice>
        <mc:Fallback xmlns=""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53ED1974-50BE-4693-853F-9B2B2A2FAA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5430" y="3100745"/>
                <a:ext cx="902939" cy="184666"/>
              </a:xfrm>
              <a:prstGeom prst="rect">
                <a:avLst/>
              </a:prstGeom>
              <a:blipFill>
                <a:blip r:embed="rId8"/>
                <a:stretch>
                  <a:fillRect l="-4054" r="-4054" b="-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Würfel 35">
            <a:extLst>
              <a:ext uri="{FF2B5EF4-FFF2-40B4-BE49-F238E27FC236}">
                <a16:creationId xmlns:a16="http://schemas.microsoft.com/office/drawing/2014/main" id="{548F99EC-D3E7-40FF-B9BB-7E135E165627}"/>
              </a:ext>
            </a:extLst>
          </p:cNvPr>
          <p:cNvSpPr/>
          <p:nvPr/>
        </p:nvSpPr>
        <p:spPr>
          <a:xfrm>
            <a:off x="6413119" y="1869200"/>
            <a:ext cx="934150" cy="914384"/>
          </a:xfrm>
          <a:prstGeom prst="cube">
            <a:avLst>
              <a:gd name="adj" fmla="val 61276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597A9FA1-57B5-46F9-9885-C66F77BD8A6D}"/>
              </a:ext>
            </a:extLst>
          </p:cNvPr>
          <p:cNvCxnSpPr>
            <a:cxnSpLocks/>
            <a:stCxn id="29" idx="4"/>
            <a:endCxn id="36" idx="2"/>
          </p:cNvCxnSpPr>
          <p:nvPr/>
        </p:nvCxnSpPr>
        <p:spPr>
          <a:xfrm flipV="1">
            <a:off x="4967328" y="2606541"/>
            <a:ext cx="1445791" cy="9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C04F7E13-F88A-4A1F-9E38-B57DD8C6830D}"/>
              </a:ext>
            </a:extLst>
          </p:cNvPr>
          <p:cNvSpPr txBox="1"/>
          <p:nvPr/>
        </p:nvSpPr>
        <p:spPr>
          <a:xfrm>
            <a:off x="5387556" y="1648314"/>
            <a:ext cx="1153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Filter=40</a:t>
            </a:r>
          </a:p>
          <a:p>
            <a:r>
              <a:rPr lang="de-DE" sz="800" dirty="0" err="1"/>
              <a:t>Kernel_size</a:t>
            </a:r>
            <a:r>
              <a:rPr lang="de-DE" sz="800" dirty="0"/>
              <a:t>=(5,5)</a:t>
            </a:r>
          </a:p>
          <a:p>
            <a:r>
              <a:rPr lang="de-DE" sz="800" dirty="0" err="1"/>
              <a:t>Stride</a:t>
            </a:r>
            <a:r>
              <a:rPr lang="de-DE" sz="800" dirty="0"/>
              <a:t>=(2,2)</a:t>
            </a:r>
          </a:p>
          <a:p>
            <a:r>
              <a:rPr lang="de-DE" sz="800" dirty="0"/>
              <a:t>Padding=0 </a:t>
            </a:r>
            <a:r>
              <a:rPr lang="de-DE" sz="800" dirty="0" err="1"/>
              <a:t>or</a:t>
            </a:r>
            <a:r>
              <a:rPr lang="de-DE" sz="800" dirty="0"/>
              <a:t> Valid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E86C3F84-2EAB-4514-93EE-93DCD1C4DD07}"/>
                  </a:ext>
                </a:extLst>
              </p:cNvPr>
              <p:cNvSpPr txBox="1"/>
              <p:nvPr/>
            </p:nvSpPr>
            <p:spPr>
              <a:xfrm>
                <a:off x="6233535" y="3102205"/>
                <a:ext cx="733021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7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×7×40</m:t>
                      </m:r>
                    </m:oMath>
                  </m:oMathPara>
                </a14:m>
                <a:endParaRPr lang="de-DE" sz="1200" dirty="0"/>
              </a:p>
            </p:txBody>
          </p:sp>
        </mc:Choice>
        <mc:Fallback xmlns=""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E86C3F84-2EAB-4514-93EE-93DCD1C4DD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3535" y="3102205"/>
                <a:ext cx="733021" cy="184666"/>
              </a:xfrm>
              <a:prstGeom prst="rect">
                <a:avLst/>
              </a:prstGeom>
              <a:blipFill>
                <a:blip r:embed="rId9"/>
                <a:stretch>
                  <a:fillRect l="-5000" r="-5000" b="-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Rechteck 42">
            <a:extLst>
              <a:ext uri="{FF2B5EF4-FFF2-40B4-BE49-F238E27FC236}">
                <a16:creationId xmlns:a16="http://schemas.microsoft.com/office/drawing/2014/main" id="{4CCA7259-A13D-42A5-8086-3DD5E44DA7DE}"/>
              </a:ext>
            </a:extLst>
          </p:cNvPr>
          <p:cNvSpPr/>
          <p:nvPr/>
        </p:nvSpPr>
        <p:spPr>
          <a:xfrm>
            <a:off x="7404498" y="1174704"/>
            <a:ext cx="936878" cy="282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900" b="1" dirty="0" err="1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Dense</a:t>
            </a:r>
            <a:r>
              <a:rPr lang="de-DE" sz="9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900" b="1" dirty="0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1960</a:t>
            </a:r>
            <a:r>
              <a:rPr lang="de-DE" sz="9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5EBC36D4-E744-4271-BCAA-9DC1A9AD2BAC}"/>
              </a:ext>
            </a:extLst>
          </p:cNvPr>
          <p:cNvSpPr/>
          <p:nvPr/>
        </p:nvSpPr>
        <p:spPr>
          <a:xfrm>
            <a:off x="7696878" y="1519880"/>
            <a:ext cx="352119" cy="35211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7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16C3D236-B14A-4E91-B1EE-FFBFF2A95BBB}"/>
              </a:ext>
            </a:extLst>
          </p:cNvPr>
          <p:cNvSpPr/>
          <p:nvPr/>
        </p:nvSpPr>
        <p:spPr>
          <a:xfrm>
            <a:off x="7696880" y="2022898"/>
            <a:ext cx="352119" cy="35211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7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4EE93B12-9DFC-4FA1-9807-2299B0207069}"/>
              </a:ext>
            </a:extLst>
          </p:cNvPr>
          <p:cNvSpPr/>
          <p:nvPr/>
        </p:nvSpPr>
        <p:spPr>
          <a:xfrm>
            <a:off x="7696879" y="2525916"/>
            <a:ext cx="352119" cy="35211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700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980EFA21-9CB2-455B-8FDB-E12F5E100A4F}"/>
              </a:ext>
            </a:extLst>
          </p:cNvPr>
          <p:cNvSpPr/>
          <p:nvPr/>
        </p:nvSpPr>
        <p:spPr>
          <a:xfrm>
            <a:off x="7696879" y="3028934"/>
            <a:ext cx="352119" cy="35211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00" dirty="0">
                <a:latin typeface="Arial" panose="020B0604020202020204" pitchFamily="34" charset="0"/>
                <a:cs typeface="Arial" panose="020B0604020202020204" pitchFamily="34" charset="0"/>
              </a:rPr>
              <a:t>1960</a:t>
            </a:r>
          </a:p>
        </p:txBody>
      </p: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D65DBB47-37CA-4FB8-9948-A5C4A4050DEA}"/>
              </a:ext>
            </a:extLst>
          </p:cNvPr>
          <p:cNvCxnSpPr>
            <a:cxnSpLocks/>
            <a:stCxn id="36" idx="4"/>
            <a:endCxn id="44" idx="2"/>
          </p:cNvCxnSpPr>
          <p:nvPr/>
        </p:nvCxnSpPr>
        <p:spPr>
          <a:xfrm flipV="1">
            <a:off x="6786971" y="1695940"/>
            <a:ext cx="909907" cy="910601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30D5BCE6-8F15-49BA-9F7C-3BE89067F955}"/>
              </a:ext>
            </a:extLst>
          </p:cNvPr>
          <p:cNvCxnSpPr>
            <a:cxnSpLocks/>
            <a:stCxn id="36" idx="4"/>
            <a:endCxn id="45" idx="2"/>
          </p:cNvCxnSpPr>
          <p:nvPr/>
        </p:nvCxnSpPr>
        <p:spPr>
          <a:xfrm flipV="1">
            <a:off x="6786971" y="2198958"/>
            <a:ext cx="909909" cy="407583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192E8BEB-3062-4E26-9D14-48AFB82E39AA}"/>
              </a:ext>
            </a:extLst>
          </p:cNvPr>
          <p:cNvCxnSpPr>
            <a:cxnSpLocks/>
            <a:stCxn id="36" idx="4"/>
            <a:endCxn id="46" idx="2"/>
          </p:cNvCxnSpPr>
          <p:nvPr/>
        </p:nvCxnSpPr>
        <p:spPr>
          <a:xfrm>
            <a:off x="6786971" y="2606541"/>
            <a:ext cx="909908" cy="95435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456C5F0C-064B-486E-A717-3165840E5D2D}"/>
              </a:ext>
            </a:extLst>
          </p:cNvPr>
          <p:cNvCxnSpPr>
            <a:cxnSpLocks/>
            <a:stCxn id="36" idx="4"/>
            <a:endCxn id="47" idx="2"/>
          </p:cNvCxnSpPr>
          <p:nvPr/>
        </p:nvCxnSpPr>
        <p:spPr>
          <a:xfrm>
            <a:off x="6786971" y="2606541"/>
            <a:ext cx="909908" cy="598453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lipse 72">
            <a:extLst>
              <a:ext uri="{FF2B5EF4-FFF2-40B4-BE49-F238E27FC236}">
                <a16:creationId xmlns:a16="http://schemas.microsoft.com/office/drawing/2014/main" id="{3BCCA1ED-6DAD-4EFF-A02E-6F2E0E8F4162}"/>
              </a:ext>
            </a:extLst>
          </p:cNvPr>
          <p:cNvSpPr/>
          <p:nvPr/>
        </p:nvSpPr>
        <p:spPr>
          <a:xfrm>
            <a:off x="8566378" y="2022898"/>
            <a:ext cx="352119" cy="352119"/>
          </a:xfrm>
          <a:prstGeom prst="ellipse">
            <a:avLst/>
          </a:prstGeom>
          <a:ln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7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74" name="Ellipse 73">
            <a:extLst>
              <a:ext uri="{FF2B5EF4-FFF2-40B4-BE49-F238E27FC236}">
                <a16:creationId xmlns:a16="http://schemas.microsoft.com/office/drawing/2014/main" id="{D5885705-573D-4E34-B01A-128E15E62EDC}"/>
              </a:ext>
            </a:extLst>
          </p:cNvPr>
          <p:cNvSpPr/>
          <p:nvPr/>
        </p:nvSpPr>
        <p:spPr>
          <a:xfrm>
            <a:off x="8566380" y="2525916"/>
            <a:ext cx="352119" cy="352119"/>
          </a:xfrm>
          <a:prstGeom prst="ellipse">
            <a:avLst/>
          </a:prstGeom>
          <a:ln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7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C9E3940B-581B-451C-A2CD-62BE037BFFE8}"/>
              </a:ext>
            </a:extLst>
          </p:cNvPr>
          <p:cNvCxnSpPr>
            <a:stCxn id="44" idx="6"/>
            <a:endCxn id="73" idx="2"/>
          </p:cNvCxnSpPr>
          <p:nvPr/>
        </p:nvCxnSpPr>
        <p:spPr>
          <a:xfrm>
            <a:off x="8048997" y="1695940"/>
            <a:ext cx="517381" cy="503018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Gerade Verbindung mit Pfeil 76">
            <a:extLst>
              <a:ext uri="{FF2B5EF4-FFF2-40B4-BE49-F238E27FC236}">
                <a16:creationId xmlns:a16="http://schemas.microsoft.com/office/drawing/2014/main" id="{59F43402-BA7E-4CA2-B0D5-442860C4A497}"/>
              </a:ext>
            </a:extLst>
          </p:cNvPr>
          <p:cNvCxnSpPr>
            <a:stCxn id="45" idx="6"/>
            <a:endCxn id="73" idx="2"/>
          </p:cNvCxnSpPr>
          <p:nvPr/>
        </p:nvCxnSpPr>
        <p:spPr>
          <a:xfrm>
            <a:off x="8048999" y="2198958"/>
            <a:ext cx="517379" cy="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A4540231-785D-4809-9D11-3BD60D04B24B}"/>
              </a:ext>
            </a:extLst>
          </p:cNvPr>
          <p:cNvCxnSpPr>
            <a:stCxn id="46" idx="6"/>
            <a:endCxn id="73" idx="2"/>
          </p:cNvCxnSpPr>
          <p:nvPr/>
        </p:nvCxnSpPr>
        <p:spPr>
          <a:xfrm flipV="1">
            <a:off x="8048998" y="2198958"/>
            <a:ext cx="517380" cy="503018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A2CF8FDD-9242-4A5C-9DE6-7A196C5D8986}"/>
              </a:ext>
            </a:extLst>
          </p:cNvPr>
          <p:cNvCxnSpPr>
            <a:stCxn id="47" idx="6"/>
            <a:endCxn id="73" idx="2"/>
          </p:cNvCxnSpPr>
          <p:nvPr/>
        </p:nvCxnSpPr>
        <p:spPr>
          <a:xfrm flipV="1">
            <a:off x="8048998" y="2198958"/>
            <a:ext cx="517380" cy="1006036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95D4CDBF-D451-45E8-A471-74F9DA18784C}"/>
              </a:ext>
            </a:extLst>
          </p:cNvPr>
          <p:cNvCxnSpPr>
            <a:stCxn id="44" idx="6"/>
            <a:endCxn id="74" idx="2"/>
          </p:cNvCxnSpPr>
          <p:nvPr/>
        </p:nvCxnSpPr>
        <p:spPr>
          <a:xfrm>
            <a:off x="8048997" y="1695940"/>
            <a:ext cx="517383" cy="1006036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F7529D86-DCB4-43DB-96B2-5D1BD572E433}"/>
              </a:ext>
            </a:extLst>
          </p:cNvPr>
          <p:cNvCxnSpPr>
            <a:stCxn id="45" idx="6"/>
            <a:endCxn id="74" idx="2"/>
          </p:cNvCxnSpPr>
          <p:nvPr/>
        </p:nvCxnSpPr>
        <p:spPr>
          <a:xfrm>
            <a:off x="8048999" y="2198958"/>
            <a:ext cx="517381" cy="503018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 Verbindung mit Pfeil 86">
            <a:extLst>
              <a:ext uri="{FF2B5EF4-FFF2-40B4-BE49-F238E27FC236}">
                <a16:creationId xmlns:a16="http://schemas.microsoft.com/office/drawing/2014/main" id="{04AA0385-BE52-4BE9-98ED-A1BEDABB17EE}"/>
              </a:ext>
            </a:extLst>
          </p:cNvPr>
          <p:cNvCxnSpPr>
            <a:stCxn id="46" idx="6"/>
            <a:endCxn id="74" idx="2"/>
          </p:cNvCxnSpPr>
          <p:nvPr/>
        </p:nvCxnSpPr>
        <p:spPr>
          <a:xfrm>
            <a:off x="8048998" y="2701976"/>
            <a:ext cx="517382" cy="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AEDB7B86-D79E-4B38-A631-3B886D7E0F77}"/>
              </a:ext>
            </a:extLst>
          </p:cNvPr>
          <p:cNvCxnSpPr>
            <a:stCxn id="47" idx="6"/>
            <a:endCxn id="74" idx="2"/>
          </p:cNvCxnSpPr>
          <p:nvPr/>
        </p:nvCxnSpPr>
        <p:spPr>
          <a:xfrm flipV="1">
            <a:off x="8048998" y="2701976"/>
            <a:ext cx="517382" cy="503018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Group 30">
            <a:extLst>
              <a:ext uri="{FF2B5EF4-FFF2-40B4-BE49-F238E27FC236}">
                <a16:creationId xmlns:a16="http://schemas.microsoft.com/office/drawing/2014/main" id="{7F724D8F-E61C-4F79-954F-AF95D38C1960}"/>
              </a:ext>
            </a:extLst>
          </p:cNvPr>
          <p:cNvGrpSpPr/>
          <p:nvPr/>
        </p:nvGrpSpPr>
        <p:grpSpPr>
          <a:xfrm>
            <a:off x="4713297" y="4176207"/>
            <a:ext cx="3979255" cy="592535"/>
            <a:chOff x="1219200" y="3886196"/>
            <a:chExt cx="3435494" cy="2561171"/>
          </a:xfrm>
        </p:grpSpPr>
        <p:sp>
          <p:nvSpPr>
            <p:cNvPr id="92" name="Rounded Rectangle 9">
              <a:extLst>
                <a:ext uri="{FF2B5EF4-FFF2-40B4-BE49-F238E27FC236}">
                  <a16:creationId xmlns:a16="http://schemas.microsoft.com/office/drawing/2014/main" id="{5DBB4A87-5E07-492A-9DF2-57E4C92CD803}"/>
                </a:ext>
              </a:extLst>
            </p:cNvPr>
            <p:cNvSpPr/>
            <p:nvPr/>
          </p:nvSpPr>
          <p:spPr>
            <a:xfrm rot="5400000">
              <a:off x="1775076" y="3492682"/>
              <a:ext cx="2486100" cy="3273136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3" name="Chevron 10">
              <a:extLst>
                <a:ext uri="{FF2B5EF4-FFF2-40B4-BE49-F238E27FC236}">
                  <a16:creationId xmlns:a16="http://schemas.microsoft.com/office/drawing/2014/main" id="{83E0E3F1-AD09-4E9E-ACB0-FE6675B41A81}"/>
                </a:ext>
              </a:extLst>
            </p:cNvPr>
            <p:cNvSpPr/>
            <p:nvPr/>
          </p:nvSpPr>
          <p:spPr>
            <a:xfrm>
              <a:off x="1219200" y="3886199"/>
              <a:ext cx="311728" cy="2486100"/>
            </a:xfrm>
            <a:prstGeom prst="chevron">
              <a:avLst>
                <a:gd name="adj" fmla="val 3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94" name="TextBox 18">
              <a:extLst>
                <a:ext uri="{FF2B5EF4-FFF2-40B4-BE49-F238E27FC236}">
                  <a16:creationId xmlns:a16="http://schemas.microsoft.com/office/drawing/2014/main" id="{A8B12031-9365-4420-9E11-098C7EA334DD}"/>
                </a:ext>
              </a:extLst>
            </p:cNvPr>
            <p:cNvSpPr txBox="1"/>
            <p:nvPr/>
          </p:nvSpPr>
          <p:spPr>
            <a:xfrm>
              <a:off x="1559747" y="3886196"/>
              <a:ext cx="3039342" cy="256117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350" b="1" spc="15" dirty="0">
                  <a:solidFill>
                    <a:schemeClr val="bg1"/>
                  </a:solidFill>
                </a:rPr>
                <a:t>Je Tiefer im Netz je kleiner die Dimension und je größer die Filter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810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/>
      <p:bldP spid="26" grpId="0"/>
      <p:bldP spid="25" grpId="0"/>
      <p:bldP spid="28" grpId="0"/>
      <p:bldP spid="29" grpId="0" animBg="1"/>
      <p:bldP spid="31" grpId="0"/>
      <p:bldP spid="33" grpId="0"/>
      <p:bldP spid="36" grpId="0" animBg="1"/>
      <p:bldP spid="38" grpId="0"/>
      <p:bldP spid="39" grpId="0"/>
      <p:bldP spid="43" grpId="0"/>
      <p:bldP spid="44" grpId="0" animBg="1"/>
      <p:bldP spid="45" grpId="0" animBg="1"/>
      <p:bldP spid="46" grpId="0" animBg="1"/>
      <p:bldP spid="47" grpId="0" animBg="1"/>
      <p:bldP spid="73" grpId="0" animBg="1"/>
      <p:bldP spid="7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0" y="0"/>
            <a:ext cx="4559570" cy="5143500"/>
          </a:xfrm>
          <a:custGeom>
            <a:avLst/>
            <a:gdLst>
              <a:gd name="connsiteX0" fmla="*/ 1752599 w 6079426"/>
              <a:gd name="connsiteY0" fmla="*/ 3957449 h 6858000"/>
              <a:gd name="connsiteX1" fmla="*/ 2264474 w 6079426"/>
              <a:gd name="connsiteY1" fmla="*/ 4169474 h 6858000"/>
              <a:gd name="connsiteX2" fmla="*/ 4953000 w 6079426"/>
              <a:gd name="connsiteY2" fmla="*/ 6858000 h 6858000"/>
              <a:gd name="connsiteX3" fmla="*/ 3927609 w 6079426"/>
              <a:gd name="connsiteY3" fmla="*/ 6858000 h 6858000"/>
              <a:gd name="connsiteX4" fmla="*/ 2905501 w 6079426"/>
              <a:gd name="connsiteY4" fmla="*/ 6858000 h 6858000"/>
              <a:gd name="connsiteX5" fmla="*/ 1880110 w 6079426"/>
              <a:gd name="connsiteY5" fmla="*/ 6858000 h 6858000"/>
              <a:gd name="connsiteX6" fmla="*/ 1663136 w 6079426"/>
              <a:gd name="connsiteY6" fmla="*/ 6641025 h 6858000"/>
              <a:gd name="connsiteX7" fmla="*/ 1663136 w 6079426"/>
              <a:gd name="connsiteY7" fmla="*/ 5617275 h 6858000"/>
              <a:gd name="connsiteX8" fmla="*/ 1664039 w 6079426"/>
              <a:gd name="connsiteY8" fmla="*/ 5616538 h 6858000"/>
              <a:gd name="connsiteX9" fmla="*/ 1240725 w 6079426"/>
              <a:gd name="connsiteY9" fmla="*/ 5193224 h 6858000"/>
              <a:gd name="connsiteX10" fmla="*/ 1240725 w 6079426"/>
              <a:gd name="connsiteY10" fmla="*/ 4169474 h 6858000"/>
              <a:gd name="connsiteX11" fmla="*/ 1752599 w 6079426"/>
              <a:gd name="connsiteY11" fmla="*/ 3957449 h 6858000"/>
              <a:gd name="connsiteX12" fmla="*/ 2514600 w 6079426"/>
              <a:gd name="connsiteY12" fmla="*/ 0 h 6858000"/>
              <a:gd name="connsiteX13" fmla="*/ 4562099 w 6079426"/>
              <a:gd name="connsiteY13" fmla="*/ 0 h 6858000"/>
              <a:gd name="connsiteX14" fmla="*/ 5633538 w 6079426"/>
              <a:gd name="connsiteY14" fmla="*/ 1071439 h 6858000"/>
              <a:gd name="connsiteX15" fmla="*/ 5633538 w 6079426"/>
              <a:gd name="connsiteY15" fmla="*/ 2095188 h 6858000"/>
              <a:gd name="connsiteX16" fmla="*/ 4609789 w 6079426"/>
              <a:gd name="connsiteY16" fmla="*/ 2095188 h 6858000"/>
              <a:gd name="connsiteX17" fmla="*/ 368894 w 6079426"/>
              <a:gd name="connsiteY17" fmla="*/ 0 h 6858000"/>
              <a:gd name="connsiteX18" fmla="*/ 2416393 w 6079426"/>
              <a:gd name="connsiteY18" fmla="*/ 0 h 6858000"/>
              <a:gd name="connsiteX19" fmla="*/ 5382622 w 6079426"/>
              <a:gd name="connsiteY19" fmla="*/ 2966229 h 6858000"/>
              <a:gd name="connsiteX20" fmla="*/ 5382622 w 6079426"/>
              <a:gd name="connsiteY20" fmla="*/ 3989978 h 6858000"/>
              <a:gd name="connsiteX21" fmla="*/ 4358873 w 6079426"/>
              <a:gd name="connsiteY21" fmla="*/ 3989978 h 6858000"/>
              <a:gd name="connsiteX22" fmla="*/ 0 w 6079426"/>
              <a:gd name="connsiteY22" fmla="*/ 0 h 6858000"/>
              <a:gd name="connsiteX23" fmla="*/ 261749 w 6079426"/>
              <a:gd name="connsiteY23" fmla="*/ 0 h 6858000"/>
              <a:gd name="connsiteX24" fmla="*/ 5867401 w 6079426"/>
              <a:gd name="connsiteY24" fmla="*/ 5605651 h 6858000"/>
              <a:gd name="connsiteX25" fmla="*/ 5867401 w 6079426"/>
              <a:gd name="connsiteY25" fmla="*/ 6629401 h 6858000"/>
              <a:gd name="connsiteX26" fmla="*/ 4843651 w 6079426"/>
              <a:gd name="connsiteY26" fmla="*/ 6629401 h 6858000"/>
              <a:gd name="connsiteX27" fmla="*/ 1732302 w 6079426"/>
              <a:gd name="connsiteY27" fmla="*/ 3518051 h 6858000"/>
              <a:gd name="connsiteX28" fmla="*/ 1659416 w 6079426"/>
              <a:gd name="connsiteY28" fmla="*/ 3577587 h 6858000"/>
              <a:gd name="connsiteX29" fmla="*/ 749227 w 6079426"/>
              <a:gd name="connsiteY29" fmla="*/ 3484826 h 6858000"/>
              <a:gd name="connsiteX30" fmla="*/ 0 w 6079426"/>
              <a:gd name="connsiteY30" fmla="*/ 2735599 h 6858000"/>
              <a:gd name="connsiteX31" fmla="*/ 0 w 6079426"/>
              <a:gd name="connsiteY31" fmla="*/ 688100 h 6858000"/>
              <a:gd name="connsiteX32" fmla="*/ 0 w 6079426"/>
              <a:gd name="connsiteY32" fmla="*/ 6881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79426" h="6858000">
                <a:moveTo>
                  <a:pt x="1752599" y="3957449"/>
                </a:moveTo>
                <a:cubicBezTo>
                  <a:pt x="1937861" y="3957449"/>
                  <a:pt x="2123124" y="4028124"/>
                  <a:pt x="2264474" y="4169474"/>
                </a:cubicBezTo>
                <a:lnTo>
                  <a:pt x="4953000" y="6858000"/>
                </a:lnTo>
                <a:lnTo>
                  <a:pt x="3927609" y="6858000"/>
                </a:lnTo>
                <a:lnTo>
                  <a:pt x="2905501" y="6858000"/>
                </a:lnTo>
                <a:lnTo>
                  <a:pt x="1880110" y="6858000"/>
                </a:lnTo>
                <a:lnTo>
                  <a:pt x="1663136" y="6641025"/>
                </a:lnTo>
                <a:cubicBezTo>
                  <a:pt x="1380434" y="6358324"/>
                  <a:pt x="1380434" y="5899976"/>
                  <a:pt x="1663136" y="5617275"/>
                </a:cubicBezTo>
                <a:lnTo>
                  <a:pt x="1664039" y="5616538"/>
                </a:lnTo>
                <a:lnTo>
                  <a:pt x="1240725" y="5193224"/>
                </a:lnTo>
                <a:cubicBezTo>
                  <a:pt x="958024" y="4910523"/>
                  <a:pt x="958024" y="4452175"/>
                  <a:pt x="1240725" y="4169474"/>
                </a:cubicBezTo>
                <a:cubicBezTo>
                  <a:pt x="1382075" y="4028124"/>
                  <a:pt x="1567337" y="3957449"/>
                  <a:pt x="1752599" y="3957449"/>
                </a:cubicBezTo>
                <a:close/>
                <a:moveTo>
                  <a:pt x="2514600" y="0"/>
                </a:moveTo>
                <a:lnTo>
                  <a:pt x="4562099" y="0"/>
                </a:lnTo>
                <a:lnTo>
                  <a:pt x="5633538" y="1071439"/>
                </a:lnTo>
                <a:cubicBezTo>
                  <a:pt x="5916239" y="1354140"/>
                  <a:pt x="5916239" y="1812488"/>
                  <a:pt x="5633538" y="2095188"/>
                </a:cubicBezTo>
                <a:cubicBezTo>
                  <a:pt x="5350838" y="2377889"/>
                  <a:pt x="4892490" y="2377889"/>
                  <a:pt x="4609789" y="2095188"/>
                </a:cubicBezTo>
                <a:close/>
                <a:moveTo>
                  <a:pt x="368894" y="0"/>
                </a:moveTo>
                <a:lnTo>
                  <a:pt x="2416393" y="0"/>
                </a:lnTo>
                <a:lnTo>
                  <a:pt x="5382622" y="2966229"/>
                </a:lnTo>
                <a:cubicBezTo>
                  <a:pt x="5665323" y="3248930"/>
                  <a:pt x="5665323" y="3707278"/>
                  <a:pt x="5382622" y="3989978"/>
                </a:cubicBezTo>
                <a:cubicBezTo>
                  <a:pt x="5099921" y="4272679"/>
                  <a:pt x="4641573" y="4272679"/>
                  <a:pt x="4358873" y="3989978"/>
                </a:cubicBezTo>
                <a:close/>
                <a:moveTo>
                  <a:pt x="0" y="0"/>
                </a:moveTo>
                <a:lnTo>
                  <a:pt x="261749" y="0"/>
                </a:lnTo>
                <a:lnTo>
                  <a:pt x="5867401" y="5605651"/>
                </a:lnTo>
                <a:cubicBezTo>
                  <a:pt x="6150101" y="5888352"/>
                  <a:pt x="6150101" y="6346700"/>
                  <a:pt x="5867401" y="6629401"/>
                </a:cubicBezTo>
                <a:cubicBezTo>
                  <a:pt x="5584700" y="6912101"/>
                  <a:pt x="5126352" y="6912101"/>
                  <a:pt x="4843651" y="6629401"/>
                </a:cubicBezTo>
                <a:lnTo>
                  <a:pt x="1732302" y="3518051"/>
                </a:lnTo>
                <a:lnTo>
                  <a:pt x="1659416" y="3577587"/>
                </a:lnTo>
                <a:cubicBezTo>
                  <a:pt x="1378433" y="3763110"/>
                  <a:pt x="996590" y="3732189"/>
                  <a:pt x="749227" y="3484826"/>
                </a:cubicBezTo>
                <a:lnTo>
                  <a:pt x="0" y="2735599"/>
                </a:lnTo>
                <a:lnTo>
                  <a:pt x="0" y="688100"/>
                </a:lnTo>
                <a:lnTo>
                  <a:pt x="0" y="6881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La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72050" y="2571750"/>
            <a:ext cx="3436838" cy="55515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defTabSz="685800">
              <a:lnSpc>
                <a:spcPct val="110000"/>
              </a:lnSpc>
              <a:buClrTx/>
            </a:pPr>
            <a:r>
              <a:rPr lang="en-US" sz="3000" kern="1200" dirty="0">
                <a:solidFill>
                  <a:srgbClr val="000000">
                    <a:lumMod val="85000"/>
                    <a:lumOff val="15000"/>
                  </a:srgbClr>
                </a:solidFill>
                <a:latin typeface="Lato Light" charset="0"/>
                <a:ea typeface="Lato Light" charset="0"/>
                <a:cs typeface="Lato Light" charset="0"/>
              </a:rPr>
              <a:t>Danke </a:t>
            </a:r>
            <a:r>
              <a:rPr lang="en-US" sz="3000" kern="12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ato Light" charset="0"/>
                <a:ea typeface="Lato Light" charset="0"/>
                <a:cs typeface="Lato Light" charset="0"/>
              </a:rPr>
              <a:t>fürs</a:t>
            </a:r>
            <a:r>
              <a:rPr lang="en-US" sz="3000" kern="1200" dirty="0">
                <a:solidFill>
                  <a:srgbClr val="000000">
                    <a:lumMod val="85000"/>
                    <a:lumOff val="15000"/>
                  </a:srgbClr>
                </a:solidFill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sz="3000" kern="12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ato Light" charset="0"/>
                <a:ea typeface="Lato Light" charset="0"/>
                <a:cs typeface="Lato Light" charset="0"/>
              </a:rPr>
              <a:t>Zuhören</a:t>
            </a:r>
            <a:r>
              <a:rPr lang="en-US" sz="3000" kern="1200" dirty="0">
                <a:solidFill>
                  <a:srgbClr val="000000">
                    <a:lumMod val="85000"/>
                    <a:lumOff val="15000"/>
                  </a:srgbClr>
                </a:solidFill>
                <a:latin typeface="Lato Light" charset="0"/>
                <a:ea typeface="Lato Light" charset="0"/>
                <a:cs typeface="Lato Light" charset="0"/>
              </a:rPr>
              <a:t>!</a:t>
            </a:r>
            <a:endParaRPr lang="en-US" sz="3000" kern="1200" spc="15" dirty="0">
              <a:solidFill>
                <a:srgbClr val="000000">
                  <a:lumMod val="85000"/>
                  <a:lumOff val="15000"/>
                </a:srgbClr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972050" y="3063877"/>
            <a:ext cx="3543300" cy="29822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defTabSz="685800">
              <a:lnSpc>
                <a:spcPct val="125000"/>
              </a:lnSpc>
              <a:buClrTx/>
            </a:pPr>
            <a:r>
              <a:rPr lang="en-US" sz="12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Gleich</a:t>
            </a:r>
            <a:r>
              <a:rPr lang="en-US" sz="12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 </a:t>
            </a:r>
            <a:r>
              <a:rPr lang="en-US" sz="12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geht</a:t>
            </a:r>
            <a:r>
              <a:rPr lang="en-US" sz="12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 </a:t>
            </a:r>
            <a:r>
              <a:rPr lang="en-US" sz="12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es</a:t>
            </a:r>
            <a:r>
              <a:rPr lang="en-US" sz="12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 </a:t>
            </a:r>
            <a:r>
              <a:rPr lang="en-US" sz="12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weiter</a:t>
            </a:r>
            <a:r>
              <a:rPr lang="en-US" sz="12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 </a:t>
            </a:r>
            <a:r>
              <a:rPr lang="en-US" sz="12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mit</a:t>
            </a:r>
            <a:r>
              <a:rPr lang="en-US" sz="12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 </a:t>
            </a:r>
            <a:r>
              <a:rPr lang="en-US" sz="12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dem</a:t>
            </a:r>
            <a:r>
              <a:rPr lang="en-US" sz="12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 </a:t>
            </a:r>
            <a:r>
              <a:rPr lang="en-US" sz="12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nächsten</a:t>
            </a:r>
            <a:r>
              <a:rPr lang="en-US" sz="12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 </a:t>
            </a:r>
            <a:r>
              <a:rPr lang="en-US" sz="12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Thema</a:t>
            </a:r>
            <a:r>
              <a:rPr lang="en-US" sz="12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.</a:t>
            </a:r>
          </a:p>
        </p:txBody>
      </p:sp>
      <p:sp>
        <p:nvSpPr>
          <p:cNvPr id="40" name="Freeform 39"/>
          <p:cNvSpPr/>
          <p:nvPr/>
        </p:nvSpPr>
        <p:spPr>
          <a:xfrm>
            <a:off x="8427235" y="2"/>
            <a:ext cx="716765" cy="349601"/>
          </a:xfrm>
          <a:custGeom>
            <a:avLst/>
            <a:gdLst>
              <a:gd name="connsiteX0" fmla="*/ 0 w 955686"/>
              <a:gd name="connsiteY0" fmla="*/ 0 h 466135"/>
              <a:gd name="connsiteX1" fmla="*/ 955686 w 955686"/>
              <a:gd name="connsiteY1" fmla="*/ 0 h 466135"/>
              <a:gd name="connsiteX2" fmla="*/ 955686 w 955686"/>
              <a:gd name="connsiteY2" fmla="*/ 294646 h 466135"/>
              <a:gd name="connsiteX3" fmla="*/ 910395 w 955686"/>
              <a:gd name="connsiteY3" fmla="*/ 350093 h 466135"/>
              <a:gd name="connsiteX4" fmla="*/ 350093 w 955686"/>
              <a:gd name="connsiteY4" fmla="*/ 350093 h 466135"/>
              <a:gd name="connsiteX5" fmla="*/ 0 w 955686"/>
              <a:gd name="connsiteY5" fmla="*/ 0 h 466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5686" h="466135">
                <a:moveTo>
                  <a:pt x="0" y="0"/>
                </a:moveTo>
                <a:lnTo>
                  <a:pt x="955686" y="0"/>
                </a:lnTo>
                <a:lnTo>
                  <a:pt x="955686" y="294646"/>
                </a:lnTo>
                <a:lnTo>
                  <a:pt x="910395" y="350093"/>
                </a:lnTo>
                <a:cubicBezTo>
                  <a:pt x="755672" y="504816"/>
                  <a:pt x="504816" y="504816"/>
                  <a:pt x="350093" y="350093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Lato"/>
            </a:endParaRPr>
          </a:p>
        </p:txBody>
      </p:sp>
      <p:sp>
        <p:nvSpPr>
          <p:cNvPr id="46" name="Freeform 45"/>
          <p:cNvSpPr/>
          <p:nvPr/>
        </p:nvSpPr>
        <p:spPr>
          <a:xfrm>
            <a:off x="7542804" y="0"/>
            <a:ext cx="1601196" cy="1601196"/>
          </a:xfrm>
          <a:custGeom>
            <a:avLst/>
            <a:gdLst>
              <a:gd name="connsiteX0" fmla="*/ 0 w 2134928"/>
              <a:gd name="connsiteY0" fmla="*/ 0 h 2134928"/>
              <a:gd name="connsiteX1" fmla="*/ 1120604 w 2134928"/>
              <a:gd name="connsiteY1" fmla="*/ 0 h 2134928"/>
              <a:gd name="connsiteX2" fmla="*/ 2134928 w 2134928"/>
              <a:gd name="connsiteY2" fmla="*/ 1014324 h 2134928"/>
              <a:gd name="connsiteX3" fmla="*/ 2134928 w 2134928"/>
              <a:gd name="connsiteY3" fmla="*/ 2134928 h 2134928"/>
              <a:gd name="connsiteX4" fmla="*/ 0 w 2134928"/>
              <a:gd name="connsiteY4" fmla="*/ 0 h 213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928" h="2134928">
                <a:moveTo>
                  <a:pt x="0" y="0"/>
                </a:moveTo>
                <a:lnTo>
                  <a:pt x="1120604" y="0"/>
                </a:lnTo>
                <a:lnTo>
                  <a:pt x="2134928" y="1014324"/>
                </a:lnTo>
                <a:lnTo>
                  <a:pt x="2134928" y="21349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Lato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7152913" y="1"/>
            <a:ext cx="1292689" cy="872462"/>
          </a:xfrm>
          <a:custGeom>
            <a:avLst/>
            <a:gdLst>
              <a:gd name="connsiteX0" fmla="*/ 0 w 1723585"/>
              <a:gd name="connsiteY0" fmla="*/ 0 h 1163283"/>
              <a:gd name="connsiteX1" fmla="*/ 1120604 w 1723585"/>
              <a:gd name="connsiteY1" fmla="*/ 0 h 1163283"/>
              <a:gd name="connsiteX2" fmla="*/ 1607543 w 1723585"/>
              <a:gd name="connsiteY2" fmla="*/ 486939 h 1163283"/>
              <a:gd name="connsiteX3" fmla="*/ 1607543 w 1723585"/>
              <a:gd name="connsiteY3" fmla="*/ 1047241 h 1163283"/>
              <a:gd name="connsiteX4" fmla="*/ 1047241 w 1723585"/>
              <a:gd name="connsiteY4" fmla="*/ 1047241 h 1163283"/>
              <a:gd name="connsiteX5" fmla="*/ 0 w 1723585"/>
              <a:gd name="connsiteY5" fmla="*/ 0 h 1163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3585" h="1163283">
                <a:moveTo>
                  <a:pt x="0" y="0"/>
                </a:moveTo>
                <a:lnTo>
                  <a:pt x="1120604" y="0"/>
                </a:lnTo>
                <a:lnTo>
                  <a:pt x="1607543" y="486939"/>
                </a:lnTo>
                <a:cubicBezTo>
                  <a:pt x="1762266" y="641662"/>
                  <a:pt x="1762266" y="892518"/>
                  <a:pt x="1607543" y="1047241"/>
                </a:cubicBezTo>
                <a:cubicBezTo>
                  <a:pt x="1452820" y="1201964"/>
                  <a:pt x="1201964" y="1201964"/>
                  <a:pt x="1047241" y="104724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srgbClr val="FFFFFF"/>
              </a:solidFill>
              <a:latin typeface="Lato"/>
            </a:endParaRPr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3" r="20453"/>
          <a:stretch>
            <a:fillRect/>
          </a:stretch>
        </p:blipFill>
        <p:spPr/>
      </p:pic>
      <p:sp>
        <p:nvSpPr>
          <p:cNvPr id="11" name="Title 15"/>
          <p:cNvSpPr txBox="1">
            <a:spLocks/>
          </p:cNvSpPr>
          <p:nvPr/>
        </p:nvSpPr>
        <p:spPr>
          <a:xfrm>
            <a:off x="6083378" y="1503211"/>
            <a:ext cx="2711836" cy="339806"/>
          </a:xfrm>
          <a:prstGeom prst="rect">
            <a:avLst/>
          </a:prstGeom>
        </p:spPr>
        <p:txBody>
          <a:bodyPr vert="horz" lIns="0" tIns="34290" rIns="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pPr defTabSz="685800">
              <a:buClrTx/>
            </a:pPr>
            <a:r>
              <a:rPr lang="de-DE" sz="2400" spc="15" dirty="0">
                <a:solidFill>
                  <a:srgbClr val="000000">
                    <a:lumMod val="85000"/>
                    <a:lumOff val="15000"/>
                  </a:srgbClr>
                </a:solidFill>
              </a:rPr>
              <a:t> Saif Al-Dilaimi</a:t>
            </a:r>
            <a:endParaRPr lang="en-US" sz="2400" b="1" dirty="0">
              <a:solidFill>
                <a:srgbClr val="000000">
                  <a:lumMod val="85000"/>
                  <a:lumOff val="15000"/>
                </a:srgb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" name="TextBox 41"/>
          <p:cNvSpPr txBox="1"/>
          <p:nvPr/>
        </p:nvSpPr>
        <p:spPr>
          <a:xfrm>
            <a:off x="6162405" y="1788612"/>
            <a:ext cx="1267096" cy="24673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defTabSz="685800">
              <a:lnSpc>
                <a:spcPct val="125000"/>
              </a:lnSpc>
              <a:buClrTx/>
            </a:pPr>
            <a:r>
              <a:rPr lang="en-US" sz="9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Software </a:t>
            </a:r>
            <a:r>
              <a:rPr lang="en-US" sz="900" kern="1200" spc="15" dirty="0" err="1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Entwickler</a:t>
            </a:r>
            <a:endParaRPr lang="en-US" sz="900" kern="1200" spc="15" dirty="0">
              <a:solidFill>
                <a:srgbClr val="000000">
                  <a:lumMod val="50000"/>
                  <a:lumOff val="50000"/>
                </a:srgbClr>
              </a:solidFill>
              <a:latin typeface="Lato"/>
              <a:ea typeface="+mn-ea"/>
              <a:cs typeface="+mn-cs"/>
            </a:endParaRPr>
          </a:p>
        </p:txBody>
      </p:sp>
      <p:sp>
        <p:nvSpPr>
          <p:cNvPr id="14" name="TextBox 41"/>
          <p:cNvSpPr txBox="1"/>
          <p:nvPr/>
        </p:nvSpPr>
        <p:spPr>
          <a:xfrm>
            <a:off x="6162405" y="1986476"/>
            <a:ext cx="1895746" cy="24673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defTabSz="685800">
              <a:lnSpc>
                <a:spcPct val="125000"/>
              </a:lnSpc>
              <a:buClrTx/>
            </a:pPr>
            <a:r>
              <a:rPr lang="en-US" sz="900" kern="1200" spc="15" dirty="0">
                <a:solidFill>
                  <a:srgbClr val="000000">
                    <a:lumMod val="50000"/>
                    <a:lumOff val="50000"/>
                  </a:srgbClr>
                </a:solidFill>
                <a:latin typeface="Lato"/>
                <a:ea typeface="+mn-ea"/>
                <a:cs typeface="+mn-cs"/>
              </a:rPr>
              <a:t>saif.aldilaimi@icloud.com</a:t>
            </a:r>
          </a:p>
        </p:txBody>
      </p:sp>
      <p:pic>
        <p:nvPicPr>
          <p:cNvPr id="13" name="Bildplatzhalter 2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275" y="1371600"/>
            <a:ext cx="874780" cy="1028700"/>
          </a:xfrm>
          <a:custGeom>
            <a:avLst/>
            <a:gdLst>
              <a:gd name="connsiteX0" fmla="*/ 621409 w 1242817"/>
              <a:gd name="connsiteY0" fmla="*/ 0 h 1371600"/>
              <a:gd name="connsiteX1" fmla="*/ 714980 w 1242817"/>
              <a:gd name="connsiteY1" fmla="*/ 25112 h 1371600"/>
              <a:gd name="connsiteX2" fmla="*/ 1151645 w 1242817"/>
              <a:gd name="connsiteY2" fmla="*/ 273842 h 1371600"/>
              <a:gd name="connsiteX3" fmla="*/ 1242817 w 1242817"/>
              <a:gd name="connsiteY3" fmla="*/ 436473 h 1371600"/>
              <a:gd name="connsiteX4" fmla="*/ 1242817 w 1242817"/>
              <a:gd name="connsiteY4" fmla="*/ 933932 h 1371600"/>
              <a:gd name="connsiteX5" fmla="*/ 1151645 w 1242817"/>
              <a:gd name="connsiteY5" fmla="*/ 1096563 h 1371600"/>
              <a:gd name="connsiteX6" fmla="*/ 714980 w 1242817"/>
              <a:gd name="connsiteY6" fmla="*/ 1350076 h 1371600"/>
              <a:gd name="connsiteX7" fmla="*/ 527838 w 1242817"/>
              <a:gd name="connsiteY7" fmla="*/ 1350076 h 1371600"/>
              <a:gd name="connsiteX8" fmla="*/ 91172 w 1242817"/>
              <a:gd name="connsiteY8" fmla="*/ 1096563 h 1371600"/>
              <a:gd name="connsiteX9" fmla="*/ 0 w 1242817"/>
              <a:gd name="connsiteY9" fmla="*/ 933932 h 1371600"/>
              <a:gd name="connsiteX10" fmla="*/ 0 w 1242817"/>
              <a:gd name="connsiteY10" fmla="*/ 436473 h 1371600"/>
              <a:gd name="connsiteX11" fmla="*/ 91172 w 1242817"/>
              <a:gd name="connsiteY11" fmla="*/ 273842 h 1371600"/>
              <a:gd name="connsiteX12" fmla="*/ 527838 w 1242817"/>
              <a:gd name="connsiteY12" fmla="*/ 25112 h 1371600"/>
              <a:gd name="connsiteX13" fmla="*/ 621409 w 1242817"/>
              <a:gd name="connsiteY13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2817" h="1371600">
                <a:moveTo>
                  <a:pt x="621409" y="0"/>
                </a:moveTo>
                <a:cubicBezTo>
                  <a:pt x="654998" y="0"/>
                  <a:pt x="688588" y="8370"/>
                  <a:pt x="714980" y="25112"/>
                </a:cubicBezTo>
                <a:cubicBezTo>
                  <a:pt x="1151645" y="273842"/>
                  <a:pt x="1151645" y="273842"/>
                  <a:pt x="1151645" y="273842"/>
                </a:cubicBezTo>
                <a:cubicBezTo>
                  <a:pt x="1199630" y="302542"/>
                  <a:pt x="1242817" y="374290"/>
                  <a:pt x="1242817" y="436473"/>
                </a:cubicBezTo>
                <a:cubicBezTo>
                  <a:pt x="1242817" y="933932"/>
                  <a:pt x="1242817" y="933932"/>
                  <a:pt x="1242817" y="933932"/>
                </a:cubicBezTo>
                <a:cubicBezTo>
                  <a:pt x="1242817" y="996115"/>
                  <a:pt x="1199630" y="1067864"/>
                  <a:pt x="1151645" y="1096563"/>
                </a:cubicBezTo>
                <a:cubicBezTo>
                  <a:pt x="714980" y="1350076"/>
                  <a:pt x="714980" y="1350076"/>
                  <a:pt x="714980" y="1350076"/>
                </a:cubicBezTo>
                <a:cubicBezTo>
                  <a:pt x="662197" y="1378775"/>
                  <a:pt x="580622" y="1378775"/>
                  <a:pt x="527838" y="1350076"/>
                </a:cubicBezTo>
                <a:cubicBezTo>
                  <a:pt x="91172" y="1096563"/>
                  <a:pt x="91172" y="1096563"/>
                  <a:pt x="91172" y="1096563"/>
                </a:cubicBezTo>
                <a:cubicBezTo>
                  <a:pt x="38388" y="1067864"/>
                  <a:pt x="0" y="996115"/>
                  <a:pt x="0" y="933932"/>
                </a:cubicBezTo>
                <a:lnTo>
                  <a:pt x="0" y="436473"/>
                </a:lnTo>
                <a:cubicBezTo>
                  <a:pt x="0" y="374290"/>
                  <a:pt x="38388" y="302542"/>
                  <a:pt x="91172" y="273842"/>
                </a:cubicBezTo>
                <a:cubicBezTo>
                  <a:pt x="527838" y="25112"/>
                  <a:pt x="527838" y="25112"/>
                  <a:pt x="527838" y="25112"/>
                </a:cubicBezTo>
                <a:cubicBezTo>
                  <a:pt x="554229" y="8370"/>
                  <a:pt x="587819" y="0"/>
                  <a:pt x="621409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3743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126104" y="311350"/>
            <a:ext cx="4514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lang="de-DE" sz="2400" b="1" kern="0" dirty="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Keras </a:t>
            </a:r>
            <a:r>
              <a:rPr lang="de-DE" sz="2400" b="1" kern="0" dirty="0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BatchNormalization Layer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26AB5826-1B91-436D-86CD-684579133D90}"/>
              </a:ext>
            </a:extLst>
          </p:cNvPr>
          <p:cNvSpPr/>
          <p:nvPr/>
        </p:nvSpPr>
        <p:spPr>
          <a:xfrm>
            <a:off x="2449157" y="1156815"/>
            <a:ext cx="1278674" cy="282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900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Dense</a:t>
            </a:r>
            <a:r>
              <a:rPr lang="de-DE" sz="9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900" b="1" dirty="0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256</a:t>
            </a:r>
            <a:r>
              <a:rPr lang="de-DE" sz="9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812140C-E73A-4281-A813-AE6CC9683785}"/>
              </a:ext>
            </a:extLst>
          </p:cNvPr>
          <p:cNvSpPr/>
          <p:nvPr/>
        </p:nvSpPr>
        <p:spPr>
          <a:xfrm>
            <a:off x="1144469" y="2661686"/>
            <a:ext cx="639337" cy="639337"/>
          </a:xfrm>
          <a:prstGeom prst="ellipse">
            <a:avLst/>
          </a:prstGeom>
          <a:solidFill>
            <a:srgbClr val="00B0F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X</a:t>
            </a:r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5B0720D0-140E-4209-A579-40A61C0123B7}"/>
              </a:ext>
            </a:extLst>
          </p:cNvPr>
          <p:cNvSpPr/>
          <p:nvPr/>
        </p:nvSpPr>
        <p:spPr>
          <a:xfrm>
            <a:off x="2768828" y="1442077"/>
            <a:ext cx="639337" cy="639337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1</a:t>
            </a: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0CCAFBC1-9A3D-4D46-AEAC-FC3EE03F59C2}"/>
              </a:ext>
            </a:extLst>
          </p:cNvPr>
          <p:cNvSpPr/>
          <p:nvPr/>
        </p:nvSpPr>
        <p:spPr>
          <a:xfrm>
            <a:off x="2768828" y="2299659"/>
            <a:ext cx="639337" cy="639337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2</a:t>
            </a:r>
          </a:p>
        </p:txBody>
      </p:sp>
      <p:sp>
        <p:nvSpPr>
          <p:cNvPr id="41" name="Ellipse 40">
            <a:extLst>
              <a:ext uri="{FF2B5EF4-FFF2-40B4-BE49-F238E27FC236}">
                <a16:creationId xmlns:a16="http://schemas.microsoft.com/office/drawing/2014/main" id="{D2A657D8-3997-4D2E-8D11-4AB0ED63C290}"/>
              </a:ext>
            </a:extLst>
          </p:cNvPr>
          <p:cNvSpPr/>
          <p:nvPr/>
        </p:nvSpPr>
        <p:spPr>
          <a:xfrm>
            <a:off x="2768827" y="3154796"/>
            <a:ext cx="639337" cy="639337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…</a:t>
            </a:r>
          </a:p>
        </p:txBody>
      </p:sp>
      <p:sp>
        <p:nvSpPr>
          <p:cNvPr id="42" name="Ellipse 41">
            <a:extLst>
              <a:ext uri="{FF2B5EF4-FFF2-40B4-BE49-F238E27FC236}">
                <a16:creationId xmlns:a16="http://schemas.microsoft.com/office/drawing/2014/main" id="{AB2A148C-B8BB-4B90-BEC2-284DF3612BA3}"/>
              </a:ext>
            </a:extLst>
          </p:cNvPr>
          <p:cNvSpPr/>
          <p:nvPr/>
        </p:nvSpPr>
        <p:spPr>
          <a:xfrm>
            <a:off x="2768826" y="4009933"/>
            <a:ext cx="639337" cy="639337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256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07A7AEC0-C965-40BA-95DD-3006DCB72C9C}"/>
              </a:ext>
            </a:extLst>
          </p:cNvPr>
          <p:cNvCxnSpPr>
            <a:stCxn id="21" idx="6"/>
            <a:endCxn id="39" idx="2"/>
          </p:cNvCxnSpPr>
          <p:nvPr/>
        </p:nvCxnSpPr>
        <p:spPr>
          <a:xfrm flipV="1">
            <a:off x="1783806" y="1761746"/>
            <a:ext cx="985022" cy="1219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F0508C67-174F-4E5B-8840-09C626A31AF2}"/>
              </a:ext>
            </a:extLst>
          </p:cNvPr>
          <p:cNvCxnSpPr>
            <a:stCxn id="21" idx="6"/>
            <a:endCxn id="40" idx="2"/>
          </p:cNvCxnSpPr>
          <p:nvPr/>
        </p:nvCxnSpPr>
        <p:spPr>
          <a:xfrm flipV="1">
            <a:off x="1783806" y="2619328"/>
            <a:ext cx="985022" cy="362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2BACCF01-4F29-4F23-9B2A-A09D3ED89029}"/>
              </a:ext>
            </a:extLst>
          </p:cNvPr>
          <p:cNvCxnSpPr>
            <a:stCxn id="21" idx="6"/>
            <a:endCxn id="41" idx="2"/>
          </p:cNvCxnSpPr>
          <p:nvPr/>
        </p:nvCxnSpPr>
        <p:spPr>
          <a:xfrm>
            <a:off x="1783806" y="2981355"/>
            <a:ext cx="985021" cy="4931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411F1374-738C-4256-A72A-011EDF14FE90}"/>
              </a:ext>
            </a:extLst>
          </p:cNvPr>
          <p:cNvCxnSpPr>
            <a:stCxn id="21" idx="6"/>
            <a:endCxn id="42" idx="2"/>
          </p:cNvCxnSpPr>
          <p:nvPr/>
        </p:nvCxnSpPr>
        <p:spPr>
          <a:xfrm>
            <a:off x="1783806" y="2981355"/>
            <a:ext cx="985020" cy="1348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7C2241-F128-4FDC-94C9-B363AC256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555" y="1994593"/>
            <a:ext cx="423165" cy="540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Ellipse 25">
            <a:extLst>
              <a:ext uri="{FF2B5EF4-FFF2-40B4-BE49-F238E27FC236}">
                <a16:creationId xmlns:a16="http://schemas.microsoft.com/office/drawing/2014/main" id="{2274875D-0E37-485E-9B15-A4702DF88593}"/>
              </a:ext>
            </a:extLst>
          </p:cNvPr>
          <p:cNvSpPr/>
          <p:nvPr/>
        </p:nvSpPr>
        <p:spPr>
          <a:xfrm>
            <a:off x="4113575" y="1441184"/>
            <a:ext cx="639337" cy="639337"/>
          </a:xfrm>
          <a:prstGeom prst="ellips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A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A8C20234-AA72-4199-A2E4-13754729D2A6}"/>
              </a:ext>
            </a:extLst>
          </p:cNvPr>
          <p:cNvSpPr/>
          <p:nvPr/>
        </p:nvSpPr>
        <p:spPr>
          <a:xfrm>
            <a:off x="4113575" y="2298766"/>
            <a:ext cx="639337" cy="639337"/>
          </a:xfrm>
          <a:prstGeom prst="ellips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A</a:t>
            </a:r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3A266FE4-7CEA-4166-9845-B5DFB1F9FDD9}"/>
              </a:ext>
            </a:extLst>
          </p:cNvPr>
          <p:cNvSpPr/>
          <p:nvPr/>
        </p:nvSpPr>
        <p:spPr>
          <a:xfrm>
            <a:off x="4113574" y="3153903"/>
            <a:ext cx="639337" cy="639337"/>
          </a:xfrm>
          <a:prstGeom prst="ellips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…</a:t>
            </a:r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BFCCE3C7-E689-4FEF-8FA0-471697CCA14E}"/>
              </a:ext>
            </a:extLst>
          </p:cNvPr>
          <p:cNvSpPr/>
          <p:nvPr/>
        </p:nvSpPr>
        <p:spPr>
          <a:xfrm>
            <a:off x="4113573" y="4009040"/>
            <a:ext cx="639337" cy="639337"/>
          </a:xfrm>
          <a:prstGeom prst="ellips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A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DD88472F-95E9-42EA-B231-54412FF1AF0D}"/>
              </a:ext>
            </a:extLst>
          </p:cNvPr>
          <p:cNvSpPr/>
          <p:nvPr/>
        </p:nvSpPr>
        <p:spPr>
          <a:xfrm>
            <a:off x="3659081" y="1127494"/>
            <a:ext cx="1572293" cy="303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000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 A</a:t>
            </a:r>
            <a:r>
              <a:rPr lang="de-DE" sz="900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ctivation</a:t>
            </a:r>
            <a:r>
              <a:rPr lang="de-DE" sz="10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1000" b="1" dirty="0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´</a:t>
            </a:r>
            <a:r>
              <a:rPr lang="de-DE" sz="1000" b="1" dirty="0" err="1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de-DE" sz="1000" b="1" dirty="0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´</a:t>
            </a:r>
            <a:r>
              <a:rPr lang="de-DE" sz="10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841D347-8267-456B-A034-268AD64BF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026" y="1489876"/>
            <a:ext cx="553581" cy="56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C07331B1-26FD-4F9F-95DE-5D66A1414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965" y="2338597"/>
            <a:ext cx="657945" cy="56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04B91D39-78B9-458F-A9C1-1734B623F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966" y="3169830"/>
            <a:ext cx="657944" cy="6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26E4D12E-7C49-4008-B792-002FB2ACC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0348" y="4031684"/>
            <a:ext cx="706680" cy="609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Ellipse 21">
            <a:extLst>
              <a:ext uri="{FF2B5EF4-FFF2-40B4-BE49-F238E27FC236}">
                <a16:creationId xmlns:a16="http://schemas.microsoft.com/office/drawing/2014/main" id="{EE3B4ABC-AE71-4673-B6E5-F55C3B8B1199}"/>
              </a:ext>
            </a:extLst>
          </p:cNvPr>
          <p:cNvSpPr/>
          <p:nvPr/>
        </p:nvSpPr>
        <p:spPr>
          <a:xfrm>
            <a:off x="5444589" y="1441184"/>
            <a:ext cx="639337" cy="639337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</a:t>
            </a:r>
          </a:p>
        </p:txBody>
      </p:sp>
      <p:sp>
        <p:nvSpPr>
          <p:cNvPr id="38" name="Ellipse 23">
            <a:extLst>
              <a:ext uri="{FF2B5EF4-FFF2-40B4-BE49-F238E27FC236}">
                <a16:creationId xmlns:a16="http://schemas.microsoft.com/office/drawing/2014/main" id="{39B38FA6-BB33-4AAE-A40E-137B3BC10FC2}"/>
              </a:ext>
            </a:extLst>
          </p:cNvPr>
          <p:cNvSpPr/>
          <p:nvPr/>
        </p:nvSpPr>
        <p:spPr>
          <a:xfrm>
            <a:off x="5444589" y="2298766"/>
            <a:ext cx="639337" cy="639337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</a:t>
            </a:r>
          </a:p>
        </p:txBody>
      </p:sp>
      <p:sp>
        <p:nvSpPr>
          <p:cNvPr id="43" name="Ellipse 25">
            <a:extLst>
              <a:ext uri="{FF2B5EF4-FFF2-40B4-BE49-F238E27FC236}">
                <a16:creationId xmlns:a16="http://schemas.microsoft.com/office/drawing/2014/main" id="{81F77DC0-BD30-4361-B4E9-B38A39BDFBD6}"/>
              </a:ext>
            </a:extLst>
          </p:cNvPr>
          <p:cNvSpPr/>
          <p:nvPr/>
        </p:nvSpPr>
        <p:spPr>
          <a:xfrm>
            <a:off x="5444588" y="3153903"/>
            <a:ext cx="639337" cy="639337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…</a:t>
            </a:r>
          </a:p>
        </p:txBody>
      </p:sp>
      <p:sp>
        <p:nvSpPr>
          <p:cNvPr id="44" name="Ellipse 27">
            <a:extLst>
              <a:ext uri="{FF2B5EF4-FFF2-40B4-BE49-F238E27FC236}">
                <a16:creationId xmlns:a16="http://schemas.microsoft.com/office/drawing/2014/main" id="{308C0A1E-5692-46D8-B794-141A93A5961B}"/>
              </a:ext>
            </a:extLst>
          </p:cNvPr>
          <p:cNvSpPr/>
          <p:nvPr/>
        </p:nvSpPr>
        <p:spPr>
          <a:xfrm>
            <a:off x="5444587" y="4009040"/>
            <a:ext cx="639337" cy="639337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DE8984C3-62B4-495F-A5E0-58607ECA3A84}"/>
              </a:ext>
            </a:extLst>
          </p:cNvPr>
          <p:cNvCxnSpPr>
            <a:cxnSpLocks/>
            <a:stCxn id="26" idx="6"/>
            <a:endCxn id="36" idx="2"/>
          </p:cNvCxnSpPr>
          <p:nvPr/>
        </p:nvCxnSpPr>
        <p:spPr>
          <a:xfrm>
            <a:off x="4752912" y="1760853"/>
            <a:ext cx="691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52A48ACF-A21D-4A0F-AA70-D26C2C20C3A4}"/>
              </a:ext>
            </a:extLst>
          </p:cNvPr>
          <p:cNvCxnSpPr>
            <a:cxnSpLocks/>
            <a:stCxn id="28" idx="6"/>
            <a:endCxn id="38" idx="2"/>
          </p:cNvCxnSpPr>
          <p:nvPr/>
        </p:nvCxnSpPr>
        <p:spPr>
          <a:xfrm>
            <a:off x="4752912" y="2618435"/>
            <a:ext cx="691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A55EC684-2BDD-4E56-9D27-DAA3149B0A57}"/>
              </a:ext>
            </a:extLst>
          </p:cNvPr>
          <p:cNvCxnSpPr>
            <a:cxnSpLocks/>
            <a:stCxn id="31" idx="6"/>
            <a:endCxn id="44" idx="2"/>
          </p:cNvCxnSpPr>
          <p:nvPr/>
        </p:nvCxnSpPr>
        <p:spPr>
          <a:xfrm>
            <a:off x="4752910" y="4328709"/>
            <a:ext cx="691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A823A680-F59D-435D-ADF5-F02C7189B3DF}"/>
              </a:ext>
            </a:extLst>
          </p:cNvPr>
          <p:cNvCxnSpPr>
            <a:cxnSpLocks/>
            <a:stCxn id="30" idx="6"/>
            <a:endCxn id="43" idx="2"/>
          </p:cNvCxnSpPr>
          <p:nvPr/>
        </p:nvCxnSpPr>
        <p:spPr>
          <a:xfrm>
            <a:off x="4752911" y="3473572"/>
            <a:ext cx="691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7210D0DC-E169-4F0D-852B-370CA5D11B5C}"/>
              </a:ext>
            </a:extLst>
          </p:cNvPr>
          <p:cNvSpPr/>
          <p:nvPr/>
        </p:nvSpPr>
        <p:spPr>
          <a:xfrm>
            <a:off x="5138656" y="1158509"/>
            <a:ext cx="1431352" cy="282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900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Dropout</a:t>
            </a:r>
            <a:r>
              <a:rPr lang="de-DE" sz="9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900" b="1" dirty="0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0.5</a:t>
            </a:r>
            <a:r>
              <a:rPr lang="de-DE" sz="9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428809A-55AB-42B6-B95B-9EF9E1A056E1}"/>
              </a:ext>
            </a:extLst>
          </p:cNvPr>
          <p:cNvCxnSpPr>
            <a:stCxn id="39" idx="6"/>
            <a:endCxn id="26" idx="2"/>
          </p:cNvCxnSpPr>
          <p:nvPr/>
        </p:nvCxnSpPr>
        <p:spPr>
          <a:xfrm flipV="1">
            <a:off x="3408165" y="1760853"/>
            <a:ext cx="705410" cy="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990AA64-1D91-43A8-8B8F-611779013D16}"/>
              </a:ext>
            </a:extLst>
          </p:cNvPr>
          <p:cNvCxnSpPr>
            <a:stCxn id="40" idx="6"/>
            <a:endCxn id="28" idx="2"/>
          </p:cNvCxnSpPr>
          <p:nvPr/>
        </p:nvCxnSpPr>
        <p:spPr>
          <a:xfrm flipV="1">
            <a:off x="3408165" y="2618435"/>
            <a:ext cx="705410" cy="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56AB44B1-B8D6-416E-8E23-BC9B30B99D9F}"/>
              </a:ext>
            </a:extLst>
          </p:cNvPr>
          <p:cNvCxnSpPr>
            <a:stCxn id="41" idx="6"/>
            <a:endCxn id="30" idx="2"/>
          </p:cNvCxnSpPr>
          <p:nvPr/>
        </p:nvCxnSpPr>
        <p:spPr>
          <a:xfrm flipV="1">
            <a:off x="3408164" y="3473572"/>
            <a:ext cx="705410" cy="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445401E-FE42-4DD0-865F-3686CC24555A}"/>
              </a:ext>
            </a:extLst>
          </p:cNvPr>
          <p:cNvCxnSpPr>
            <a:stCxn id="42" idx="6"/>
            <a:endCxn id="31" idx="2"/>
          </p:cNvCxnSpPr>
          <p:nvPr/>
        </p:nvCxnSpPr>
        <p:spPr>
          <a:xfrm flipV="1">
            <a:off x="3408163" y="4328709"/>
            <a:ext cx="705410" cy="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Ellipse 23">
            <a:extLst>
              <a:ext uri="{FF2B5EF4-FFF2-40B4-BE49-F238E27FC236}">
                <a16:creationId xmlns:a16="http://schemas.microsoft.com/office/drawing/2014/main" id="{BFE4B19A-9BDE-44F0-BAF1-C814F111FF0F}"/>
              </a:ext>
            </a:extLst>
          </p:cNvPr>
          <p:cNvSpPr/>
          <p:nvPr/>
        </p:nvSpPr>
        <p:spPr>
          <a:xfrm>
            <a:off x="7480227" y="2661686"/>
            <a:ext cx="639337" cy="639337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prstClr val="white"/>
                </a:solidFill>
              </a:rPr>
              <a:t>BN</a:t>
            </a:r>
            <a:endParaRPr lang="de-DE" dirty="0"/>
          </a:p>
        </p:txBody>
      </p:sp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ECC6C800-7246-46B6-9EA5-8C5926C54919}"/>
              </a:ext>
            </a:extLst>
          </p:cNvPr>
          <p:cNvCxnSpPr>
            <a:stCxn id="2" idx="3"/>
            <a:endCxn id="60" idx="2"/>
          </p:cNvCxnSpPr>
          <p:nvPr/>
        </p:nvCxnSpPr>
        <p:spPr>
          <a:xfrm>
            <a:off x="6918607" y="1773473"/>
            <a:ext cx="561620" cy="12078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4CC49FD2-EC6E-47F9-A9DA-09DCC7DB3390}"/>
              </a:ext>
            </a:extLst>
          </p:cNvPr>
          <p:cNvCxnSpPr>
            <a:stCxn id="3" idx="3"/>
            <a:endCxn id="60" idx="2"/>
          </p:cNvCxnSpPr>
          <p:nvPr/>
        </p:nvCxnSpPr>
        <p:spPr>
          <a:xfrm>
            <a:off x="6970910" y="2622194"/>
            <a:ext cx="509317" cy="359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736BB3DC-BF3C-46E9-BCA0-F2907BD58C23}"/>
              </a:ext>
            </a:extLst>
          </p:cNvPr>
          <p:cNvCxnSpPr>
            <a:stCxn id="4" idx="3"/>
            <a:endCxn id="60" idx="2"/>
          </p:cNvCxnSpPr>
          <p:nvPr/>
        </p:nvCxnSpPr>
        <p:spPr>
          <a:xfrm flipV="1">
            <a:off x="6970910" y="2981355"/>
            <a:ext cx="509317" cy="493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2DAA978-0185-4C7A-875E-BA41CFE1D625}"/>
              </a:ext>
            </a:extLst>
          </p:cNvPr>
          <p:cNvCxnSpPr>
            <a:stCxn id="6" idx="3"/>
            <a:endCxn id="60" idx="2"/>
          </p:cNvCxnSpPr>
          <p:nvPr/>
        </p:nvCxnSpPr>
        <p:spPr>
          <a:xfrm flipV="1">
            <a:off x="6987028" y="2981355"/>
            <a:ext cx="493199" cy="1354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0792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126104" y="311350"/>
            <a:ext cx="4514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8909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Keras </a:t>
            </a:r>
            <a:r>
              <a:rPr lang="de-DE" sz="2400" b="1" kern="0" dirty="0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Convolution Layer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F06559C-4407-4F2E-BC62-86E1870189F2}"/>
              </a:ext>
            </a:extLst>
          </p:cNvPr>
          <p:cNvSpPr/>
          <p:nvPr/>
        </p:nvSpPr>
        <p:spPr>
          <a:xfrm>
            <a:off x="126104" y="1037632"/>
            <a:ext cx="2944198" cy="314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de-DE" sz="1050" b="1" dirty="0" err="1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model.</a:t>
            </a:r>
            <a:r>
              <a:rPr lang="de-DE" sz="1050" b="1" dirty="0" err="1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de-DE" sz="105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1050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Conv2D</a:t>
            </a:r>
            <a:r>
              <a:rPr lang="de-DE" sz="105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(..</a:t>
            </a:r>
            <a:r>
              <a:rPr lang="de-DE" sz="1050" b="1" dirty="0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de-DE" sz="105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9B46753-FC2A-465D-90E2-9333E77FD1D0}"/>
              </a:ext>
            </a:extLst>
          </p:cNvPr>
          <p:cNvSpPr/>
          <p:nvPr/>
        </p:nvSpPr>
        <p:spPr>
          <a:xfrm>
            <a:off x="354009" y="1586234"/>
            <a:ext cx="1701107" cy="4732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Conv2D</a:t>
            </a:r>
            <a:r>
              <a:rPr lang="de-DE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b="1" dirty="0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de-DE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cxnSp>
        <p:nvCxnSpPr>
          <p:cNvPr id="15" name="Verbinder: gekrümmt 14">
            <a:extLst>
              <a:ext uri="{FF2B5EF4-FFF2-40B4-BE49-F238E27FC236}">
                <a16:creationId xmlns:a16="http://schemas.microsoft.com/office/drawing/2014/main" id="{81A4C569-EB84-4FC3-93DA-9CE2D1171397}"/>
              </a:ext>
            </a:extLst>
          </p:cNvPr>
          <p:cNvCxnSpPr>
            <a:cxnSpLocks/>
          </p:cNvCxnSpPr>
          <p:nvPr/>
        </p:nvCxnSpPr>
        <p:spPr>
          <a:xfrm rot="5400000">
            <a:off x="1304105" y="1334144"/>
            <a:ext cx="276099" cy="31209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F723D33A-E86B-4B66-A3E0-2EE497E7AC33}"/>
              </a:ext>
            </a:extLst>
          </p:cNvPr>
          <p:cNvSpPr/>
          <p:nvPr/>
        </p:nvSpPr>
        <p:spPr>
          <a:xfrm>
            <a:off x="354009" y="2202728"/>
            <a:ext cx="30740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Symbol" panose="05050102010706020507" pitchFamily="18" charset="2"/>
              <a:buChar char="-"/>
            </a:pPr>
            <a:r>
              <a:rPr lang="da-DK" dirty="0">
                <a:latin typeface="Calibri" panose="020F0502020204030204" pitchFamily="34" charset="0"/>
                <a:cs typeface="Calibri" panose="020F0502020204030204" pitchFamily="34" charset="0"/>
              </a:rPr>
              <a:t>Filters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a-DK" dirty="0">
                <a:latin typeface="Calibri" panose="020F0502020204030204" pitchFamily="34" charset="0"/>
                <a:cs typeface="Calibri" panose="020F0502020204030204" pitchFamily="34" charset="0"/>
              </a:rPr>
              <a:t>kernel_size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a-DK" dirty="0">
                <a:latin typeface="Calibri" panose="020F0502020204030204" pitchFamily="34" charset="0"/>
                <a:cs typeface="Calibri" panose="020F0502020204030204" pitchFamily="34" charset="0"/>
              </a:rPr>
              <a:t>strides=(1, 1)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a-DK" dirty="0">
                <a:latin typeface="Calibri" panose="020F0502020204030204" pitchFamily="34" charset="0"/>
                <a:cs typeface="Calibri" panose="020F0502020204030204" pitchFamily="34" charset="0"/>
              </a:rPr>
              <a:t>padding='valid'</a:t>
            </a:r>
            <a:endParaRPr lang="de-DE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26AB5826-1B91-436D-86CD-684579133D90}"/>
              </a:ext>
            </a:extLst>
          </p:cNvPr>
          <p:cNvSpPr/>
          <p:nvPr/>
        </p:nvSpPr>
        <p:spPr>
          <a:xfrm>
            <a:off x="297738" y="3931353"/>
            <a:ext cx="5974713" cy="4732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 Conv2D</a:t>
            </a:r>
            <a:r>
              <a:rPr lang="de-DE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b="1" dirty="0">
                <a:solidFill>
                  <a:srgbClr val="AF1789"/>
                </a:solidFill>
                <a:latin typeface="Courier New"/>
                <a:ea typeface="Courier New"/>
                <a:cs typeface="Courier New"/>
                <a:sym typeface="Courier New"/>
              </a:rPr>
              <a:t>32, </a:t>
            </a:r>
            <a:r>
              <a:rPr lang="de-DE" b="1" dirty="0" err="1">
                <a:latin typeface="Courier New"/>
                <a:ea typeface="Courier New"/>
                <a:cs typeface="Courier New"/>
                <a:sym typeface="Courier New"/>
              </a:rPr>
              <a:t>kernel_size</a:t>
            </a:r>
            <a:r>
              <a:rPr lang="de-DE" b="1" dirty="0"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de-DE" b="1" dirty="0">
                <a:solidFill>
                  <a:srgbClr val="AF1789"/>
                </a:solidFill>
                <a:latin typeface="Courier New"/>
                <a:ea typeface="Courier New"/>
                <a:cs typeface="Courier New"/>
                <a:sym typeface="Courier New"/>
              </a:rPr>
              <a:t>2, </a:t>
            </a:r>
            <a:r>
              <a:rPr lang="de-DE" b="1" dirty="0" err="1">
                <a:latin typeface="Courier New"/>
                <a:ea typeface="Courier New"/>
                <a:cs typeface="Courier New"/>
                <a:sym typeface="Courier New"/>
              </a:rPr>
              <a:t>strides</a:t>
            </a:r>
            <a:r>
              <a:rPr lang="de-DE" b="1" dirty="0"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de-DE" b="1" dirty="0">
                <a:solidFill>
                  <a:srgbClr val="AF1789"/>
                </a:solidFill>
                <a:latin typeface="Courier New"/>
                <a:ea typeface="Courier New"/>
                <a:cs typeface="Courier New"/>
                <a:sym typeface="Courier New"/>
              </a:rPr>
              <a:t>(2,2)</a:t>
            </a:r>
            <a:r>
              <a:rPr lang="de-DE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812140C-E73A-4281-A813-AE6CC9683785}"/>
              </a:ext>
            </a:extLst>
          </p:cNvPr>
          <p:cNvSpPr/>
          <p:nvPr/>
        </p:nvSpPr>
        <p:spPr>
          <a:xfrm>
            <a:off x="4826826" y="2349571"/>
            <a:ext cx="639337" cy="639337"/>
          </a:xfrm>
          <a:prstGeom prst="ellipse">
            <a:avLst/>
          </a:prstGeom>
          <a:solidFill>
            <a:srgbClr val="00B0F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X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2BACCF01-4F29-4F23-9B2A-A09D3ED89029}"/>
              </a:ext>
            </a:extLst>
          </p:cNvPr>
          <p:cNvCxnSpPr>
            <a:cxnSpLocks/>
            <a:stCxn id="21" idx="6"/>
            <a:endCxn id="44" idx="2"/>
          </p:cNvCxnSpPr>
          <p:nvPr/>
        </p:nvCxnSpPr>
        <p:spPr>
          <a:xfrm>
            <a:off x="5466163" y="2669240"/>
            <a:ext cx="8612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Verbinder: gekrümmt 3">
            <a:extLst>
              <a:ext uri="{FF2B5EF4-FFF2-40B4-BE49-F238E27FC236}">
                <a16:creationId xmlns:a16="http://schemas.microsoft.com/office/drawing/2014/main" id="{BD6A0CC5-9B5B-429E-B9EE-0A06556491D5}"/>
              </a:ext>
            </a:extLst>
          </p:cNvPr>
          <p:cNvCxnSpPr>
            <a:cxnSpLocks/>
            <a:stCxn id="19" idx="1"/>
            <a:endCxn id="37" idx="1"/>
          </p:cNvCxnSpPr>
          <p:nvPr/>
        </p:nvCxnSpPr>
        <p:spPr>
          <a:xfrm rot="10800000" flipV="1">
            <a:off x="297739" y="2802892"/>
            <a:ext cx="56271" cy="1365063"/>
          </a:xfrm>
          <a:prstGeom prst="curvedConnector3">
            <a:avLst>
              <a:gd name="adj1" fmla="val 5062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Würfel 43">
            <a:extLst>
              <a:ext uri="{FF2B5EF4-FFF2-40B4-BE49-F238E27FC236}">
                <a16:creationId xmlns:a16="http://schemas.microsoft.com/office/drawing/2014/main" id="{2DEAB968-B3F8-45CE-87C3-C5246FD5786C}"/>
              </a:ext>
            </a:extLst>
          </p:cNvPr>
          <p:cNvSpPr/>
          <p:nvPr/>
        </p:nvSpPr>
        <p:spPr>
          <a:xfrm>
            <a:off x="6327439" y="1490192"/>
            <a:ext cx="1863970" cy="1892104"/>
          </a:xfrm>
          <a:prstGeom prst="cub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  <p:bldP spid="19" grpId="0"/>
      <p:bldP spid="37" grpId="0"/>
      <p:bldP spid="21" grpId="0" animBg="1"/>
      <p:bldP spid="4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E00E4F2-A980-46DC-8AB2-E220F018B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117" y="1533421"/>
            <a:ext cx="860808" cy="1114379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9205657-87CF-47F5-A128-C37CB77A7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296" y="1773216"/>
            <a:ext cx="675577" cy="874584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sp>
        <p:nvSpPr>
          <p:cNvPr id="96" name="Google Shape;96;p17"/>
          <p:cNvSpPr txBox="1"/>
          <p:nvPr/>
        </p:nvSpPr>
        <p:spPr>
          <a:xfrm>
            <a:off x="126104" y="311350"/>
            <a:ext cx="4514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68288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Keras</a:t>
            </a: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8909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 </a:t>
            </a: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Convolution Layer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812140C-E73A-4281-A813-AE6CC9683785}"/>
              </a:ext>
            </a:extLst>
          </p:cNvPr>
          <p:cNvSpPr/>
          <p:nvPr/>
        </p:nvSpPr>
        <p:spPr>
          <a:xfrm>
            <a:off x="875208" y="2732025"/>
            <a:ext cx="639337" cy="639337"/>
          </a:xfrm>
          <a:prstGeom prst="ellipse">
            <a:avLst/>
          </a:prstGeom>
          <a:solidFill>
            <a:srgbClr val="00B0F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X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07A7AEC0-C965-40BA-95DD-3006DCB72C9C}"/>
              </a:ext>
            </a:extLst>
          </p:cNvPr>
          <p:cNvCxnSpPr>
            <a:cxnSpLocks/>
            <a:stCxn id="21" idx="6"/>
            <a:endCxn id="6" idx="2"/>
          </p:cNvCxnSpPr>
          <p:nvPr/>
        </p:nvCxnSpPr>
        <p:spPr>
          <a:xfrm flipV="1">
            <a:off x="1514545" y="3039311"/>
            <a:ext cx="1262289" cy="12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F3D4C5D4-1BF8-4A60-8A9A-7D10DC3B9E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295" y="1951959"/>
            <a:ext cx="540056" cy="695841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sp>
        <p:nvSpPr>
          <p:cNvPr id="6" name="Würfel 5">
            <a:extLst>
              <a:ext uri="{FF2B5EF4-FFF2-40B4-BE49-F238E27FC236}">
                <a16:creationId xmlns:a16="http://schemas.microsoft.com/office/drawing/2014/main" id="{DCCC4881-47B5-43CD-A4D3-C84317F4E409}"/>
              </a:ext>
            </a:extLst>
          </p:cNvPr>
          <p:cNvSpPr/>
          <p:nvPr/>
        </p:nvSpPr>
        <p:spPr>
          <a:xfrm>
            <a:off x="2776834" y="1860263"/>
            <a:ext cx="1863970" cy="1892104"/>
          </a:xfrm>
          <a:prstGeom prst="cub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648B8CB0-C2CD-4F2F-B9BB-4170210E8911}"/>
              </a:ext>
            </a:extLst>
          </p:cNvPr>
          <p:cNvSpPr/>
          <p:nvPr/>
        </p:nvSpPr>
        <p:spPr>
          <a:xfrm>
            <a:off x="2087786" y="1500146"/>
            <a:ext cx="3485350" cy="282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900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 Conv2D</a:t>
            </a:r>
            <a:r>
              <a:rPr lang="de-DE" sz="9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900" b="1" dirty="0">
                <a:solidFill>
                  <a:srgbClr val="AF1789"/>
                </a:solidFill>
                <a:latin typeface="Courier New"/>
                <a:ea typeface="Courier New"/>
                <a:cs typeface="Courier New"/>
                <a:sym typeface="Courier New"/>
              </a:rPr>
              <a:t>32, </a:t>
            </a:r>
            <a:r>
              <a:rPr lang="de-DE" sz="900" b="1" dirty="0" err="1">
                <a:latin typeface="Courier New"/>
                <a:ea typeface="Courier New"/>
                <a:cs typeface="Courier New"/>
                <a:sym typeface="Courier New"/>
              </a:rPr>
              <a:t>kernel_size</a:t>
            </a:r>
            <a:r>
              <a:rPr lang="de-DE" sz="900" b="1" dirty="0"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de-DE" sz="900" b="1" dirty="0">
                <a:solidFill>
                  <a:srgbClr val="AF1789"/>
                </a:solidFill>
                <a:latin typeface="Courier New"/>
                <a:ea typeface="Courier New"/>
                <a:cs typeface="Courier New"/>
                <a:sym typeface="Courier New"/>
              </a:rPr>
              <a:t>(2,2), </a:t>
            </a:r>
            <a:r>
              <a:rPr lang="de-DE" sz="900" b="1" dirty="0" err="1">
                <a:latin typeface="Courier New"/>
                <a:ea typeface="Courier New"/>
                <a:cs typeface="Courier New"/>
                <a:sym typeface="Courier New"/>
              </a:rPr>
              <a:t>strides</a:t>
            </a:r>
            <a:r>
              <a:rPr lang="de-DE" sz="900" b="1" dirty="0"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de-DE" sz="900" b="1" dirty="0">
                <a:solidFill>
                  <a:srgbClr val="AF1789"/>
                </a:solidFill>
                <a:latin typeface="Courier New"/>
                <a:ea typeface="Courier New"/>
                <a:cs typeface="Courier New"/>
                <a:sym typeface="Courier New"/>
              </a:rPr>
              <a:t>(2,2)</a:t>
            </a:r>
            <a:r>
              <a:rPr lang="de-DE" sz="9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12048241-8859-414E-B7ED-7717F6B6341A}"/>
                  </a:ext>
                </a:extLst>
              </p:cNvPr>
              <p:cNvSpPr txBox="1"/>
              <p:nvPr/>
            </p:nvSpPr>
            <p:spPr>
              <a:xfrm>
                <a:off x="894490" y="3445255"/>
                <a:ext cx="648062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200" b="0" i="1" smtClean="0"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×4×3</m:t>
                      </m:r>
                    </m:oMath>
                  </m:oMathPara>
                </a14:m>
                <a:endParaRPr lang="de-DE" sz="1200" dirty="0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12048241-8859-414E-B7ED-7717F6B634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490" y="3445255"/>
                <a:ext cx="648062" cy="184666"/>
              </a:xfrm>
              <a:prstGeom prst="rect">
                <a:avLst/>
              </a:prstGeom>
              <a:blipFill>
                <a:blip r:embed="rId6"/>
                <a:stretch>
                  <a:fillRect l="-5660" r="-5660" b="-66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Geschweifte Klammer rechts 13">
            <a:extLst>
              <a:ext uri="{FF2B5EF4-FFF2-40B4-BE49-F238E27FC236}">
                <a16:creationId xmlns:a16="http://schemas.microsoft.com/office/drawing/2014/main" id="{DAEB4C25-8DAC-4F16-80DC-85A9786C4326}"/>
              </a:ext>
            </a:extLst>
          </p:cNvPr>
          <p:cNvSpPr/>
          <p:nvPr/>
        </p:nvSpPr>
        <p:spPr>
          <a:xfrm rot="2665793">
            <a:off x="4428586" y="3231800"/>
            <a:ext cx="94273" cy="66754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Geschweifte Klammer rechts 68">
            <a:extLst>
              <a:ext uri="{FF2B5EF4-FFF2-40B4-BE49-F238E27FC236}">
                <a16:creationId xmlns:a16="http://schemas.microsoft.com/office/drawing/2014/main" id="{4D550AE3-9B32-4801-9157-9C630D2A5510}"/>
              </a:ext>
            </a:extLst>
          </p:cNvPr>
          <p:cNvSpPr/>
          <p:nvPr/>
        </p:nvSpPr>
        <p:spPr>
          <a:xfrm rot="5400000">
            <a:off x="3407846" y="3166088"/>
            <a:ext cx="109935" cy="137423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feld 70">
                <a:extLst>
                  <a:ext uri="{FF2B5EF4-FFF2-40B4-BE49-F238E27FC236}">
                    <a16:creationId xmlns:a16="http://schemas.microsoft.com/office/drawing/2014/main" id="{95BCE990-4255-48F7-9B2C-CC8B2849DDF3}"/>
                  </a:ext>
                </a:extLst>
              </p:cNvPr>
              <p:cNvSpPr txBox="1"/>
              <p:nvPr/>
            </p:nvSpPr>
            <p:spPr>
              <a:xfrm>
                <a:off x="3097440" y="2959360"/>
                <a:ext cx="733021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20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de-DE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×2×32</m:t>
                      </m:r>
                    </m:oMath>
                  </m:oMathPara>
                </a14:m>
                <a:endParaRPr lang="de-DE" sz="1200" dirty="0"/>
              </a:p>
            </p:txBody>
          </p:sp>
        </mc:Choice>
        <mc:Fallback xmlns="">
          <p:sp>
            <p:nvSpPr>
              <p:cNvPr id="71" name="Textfeld 70">
                <a:extLst>
                  <a:ext uri="{FF2B5EF4-FFF2-40B4-BE49-F238E27FC236}">
                    <a16:creationId xmlns:a16="http://schemas.microsoft.com/office/drawing/2014/main" id="{95BCE990-4255-48F7-9B2C-CC8B2849DD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7440" y="2959360"/>
                <a:ext cx="733021" cy="184666"/>
              </a:xfrm>
              <a:prstGeom prst="rect">
                <a:avLst/>
              </a:prstGeom>
              <a:blipFill>
                <a:blip r:embed="rId7"/>
                <a:stretch>
                  <a:fillRect l="-5000" r="-5000" b="-32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feld 14">
            <a:extLst>
              <a:ext uri="{FF2B5EF4-FFF2-40B4-BE49-F238E27FC236}">
                <a16:creationId xmlns:a16="http://schemas.microsoft.com/office/drawing/2014/main" id="{84879B3F-8021-4B37-8232-7AC019D01C3B}"/>
              </a:ext>
            </a:extLst>
          </p:cNvPr>
          <p:cNvSpPr txBox="1"/>
          <p:nvPr/>
        </p:nvSpPr>
        <p:spPr>
          <a:xfrm>
            <a:off x="4472577" y="3520689"/>
            <a:ext cx="328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32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7EBD21F5-CDDD-4285-BC39-1AD0E427D518}"/>
              </a:ext>
            </a:extLst>
          </p:cNvPr>
          <p:cNvSpPr txBox="1"/>
          <p:nvPr/>
        </p:nvSpPr>
        <p:spPr>
          <a:xfrm>
            <a:off x="3298344" y="3882269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2</a:t>
            </a: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28FF5630-47DA-4AC9-9560-89DB126CD9E1}"/>
              </a:ext>
            </a:extLst>
          </p:cNvPr>
          <p:cNvSpPr/>
          <p:nvPr/>
        </p:nvSpPr>
        <p:spPr>
          <a:xfrm>
            <a:off x="6117633" y="1230382"/>
            <a:ext cx="639337" cy="639337"/>
          </a:xfrm>
          <a:prstGeom prst="ellips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A</a:t>
            </a: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8C318F4C-C2AE-4002-8F19-ACA136200F22}"/>
              </a:ext>
            </a:extLst>
          </p:cNvPr>
          <p:cNvSpPr/>
          <p:nvPr/>
        </p:nvSpPr>
        <p:spPr>
          <a:xfrm>
            <a:off x="6117633" y="2087964"/>
            <a:ext cx="639337" cy="639337"/>
          </a:xfrm>
          <a:prstGeom prst="ellips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A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98D8FDE8-0CAA-47B4-89D9-A47C39579ABB}"/>
              </a:ext>
            </a:extLst>
          </p:cNvPr>
          <p:cNvSpPr/>
          <p:nvPr/>
        </p:nvSpPr>
        <p:spPr>
          <a:xfrm>
            <a:off x="6117632" y="2943101"/>
            <a:ext cx="639337" cy="639337"/>
          </a:xfrm>
          <a:prstGeom prst="ellips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…</a:t>
            </a:r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FDA946BF-5FEF-4CC3-A452-E936FE58A425}"/>
              </a:ext>
            </a:extLst>
          </p:cNvPr>
          <p:cNvSpPr/>
          <p:nvPr/>
        </p:nvSpPr>
        <p:spPr>
          <a:xfrm>
            <a:off x="6117631" y="3798238"/>
            <a:ext cx="639337" cy="639337"/>
          </a:xfrm>
          <a:prstGeom prst="ellips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A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739471-E55E-4AD8-929E-435E0D1B8469}"/>
              </a:ext>
            </a:extLst>
          </p:cNvPr>
          <p:cNvSpPr/>
          <p:nvPr/>
        </p:nvSpPr>
        <p:spPr>
          <a:xfrm>
            <a:off x="5663139" y="916692"/>
            <a:ext cx="1572293" cy="303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000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 A</a:t>
            </a:r>
            <a:r>
              <a:rPr lang="de-DE" sz="900" b="1" dirty="0">
                <a:solidFill>
                  <a:srgbClr val="0C969B"/>
                </a:solidFill>
                <a:latin typeface="Courier New"/>
                <a:ea typeface="Courier New"/>
                <a:cs typeface="Courier New"/>
                <a:sym typeface="Courier New"/>
              </a:rPr>
              <a:t>ctivation</a:t>
            </a:r>
            <a:r>
              <a:rPr lang="de-DE" sz="10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de-DE" sz="1000" b="1" dirty="0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´</a:t>
            </a:r>
            <a:r>
              <a:rPr lang="de-DE" sz="1000" b="1" dirty="0" err="1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de-DE" sz="1000" b="1" dirty="0">
                <a:solidFill>
                  <a:srgbClr val="AA0982"/>
                </a:solidFill>
                <a:latin typeface="Courier New"/>
                <a:ea typeface="Courier New"/>
                <a:cs typeface="Courier New"/>
                <a:sym typeface="Courier New"/>
              </a:rPr>
              <a:t>´</a:t>
            </a:r>
            <a:r>
              <a:rPr lang="de-DE" sz="1000" b="1" dirty="0">
                <a:solidFill>
                  <a:srgbClr val="403F53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4C0B257-BB12-41D4-845B-6496AE72608A}"/>
              </a:ext>
            </a:extLst>
          </p:cNvPr>
          <p:cNvSpPr/>
          <p:nvPr/>
        </p:nvSpPr>
        <p:spPr>
          <a:xfrm>
            <a:off x="7448647" y="1230382"/>
            <a:ext cx="639337" cy="639337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0759D30-E29B-4F4A-90E1-7D2EB67FE6BC}"/>
              </a:ext>
            </a:extLst>
          </p:cNvPr>
          <p:cNvSpPr/>
          <p:nvPr/>
        </p:nvSpPr>
        <p:spPr>
          <a:xfrm>
            <a:off x="7448647" y="2087964"/>
            <a:ext cx="639337" cy="639337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</a:t>
            </a:r>
          </a:p>
        </p:txBody>
      </p:sp>
      <p:sp>
        <p:nvSpPr>
          <p:cNvPr id="25" name="Ellipse 25">
            <a:extLst>
              <a:ext uri="{FF2B5EF4-FFF2-40B4-BE49-F238E27FC236}">
                <a16:creationId xmlns:a16="http://schemas.microsoft.com/office/drawing/2014/main" id="{EE74BA69-1519-4D50-BFE8-E3FA5520FFFD}"/>
              </a:ext>
            </a:extLst>
          </p:cNvPr>
          <p:cNvSpPr/>
          <p:nvPr/>
        </p:nvSpPr>
        <p:spPr>
          <a:xfrm>
            <a:off x="7448646" y="2943101"/>
            <a:ext cx="639337" cy="639337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…</a:t>
            </a:r>
          </a:p>
        </p:txBody>
      </p:sp>
      <p:sp>
        <p:nvSpPr>
          <p:cNvPr id="26" name="Ellipse 27">
            <a:extLst>
              <a:ext uri="{FF2B5EF4-FFF2-40B4-BE49-F238E27FC236}">
                <a16:creationId xmlns:a16="http://schemas.microsoft.com/office/drawing/2014/main" id="{4315875A-3491-4B27-8A2D-C81A84EAAF23}"/>
              </a:ext>
            </a:extLst>
          </p:cNvPr>
          <p:cNvSpPr/>
          <p:nvPr/>
        </p:nvSpPr>
        <p:spPr>
          <a:xfrm>
            <a:off x="7448645" y="3798238"/>
            <a:ext cx="639337" cy="639337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3D943D00-14E8-4A0C-83A7-6FB82E901AA8}"/>
              </a:ext>
            </a:extLst>
          </p:cNvPr>
          <p:cNvCxnSpPr>
            <a:cxnSpLocks/>
            <a:stCxn id="16" idx="6"/>
            <a:endCxn id="22" idx="2"/>
          </p:cNvCxnSpPr>
          <p:nvPr/>
        </p:nvCxnSpPr>
        <p:spPr>
          <a:xfrm>
            <a:off x="6756970" y="1550051"/>
            <a:ext cx="691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895B99BD-6138-4CCB-AFDE-BB1A3E3BBDAF}"/>
              </a:ext>
            </a:extLst>
          </p:cNvPr>
          <p:cNvCxnSpPr>
            <a:cxnSpLocks/>
            <a:stCxn id="17" idx="6"/>
            <a:endCxn id="24" idx="2"/>
          </p:cNvCxnSpPr>
          <p:nvPr/>
        </p:nvCxnSpPr>
        <p:spPr>
          <a:xfrm>
            <a:off x="6756970" y="2407633"/>
            <a:ext cx="691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54E873B-C5C4-4A37-A164-00B2720485C4}"/>
              </a:ext>
            </a:extLst>
          </p:cNvPr>
          <p:cNvCxnSpPr>
            <a:cxnSpLocks/>
            <a:stCxn id="19" idx="6"/>
            <a:endCxn id="26" idx="2"/>
          </p:cNvCxnSpPr>
          <p:nvPr/>
        </p:nvCxnSpPr>
        <p:spPr>
          <a:xfrm>
            <a:off x="6756968" y="4117907"/>
            <a:ext cx="691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701F79BA-9503-4A1C-A644-4316D0C627CF}"/>
              </a:ext>
            </a:extLst>
          </p:cNvPr>
          <p:cNvCxnSpPr>
            <a:cxnSpLocks/>
            <a:stCxn id="18" idx="6"/>
            <a:endCxn id="25" idx="2"/>
          </p:cNvCxnSpPr>
          <p:nvPr/>
        </p:nvCxnSpPr>
        <p:spPr>
          <a:xfrm>
            <a:off x="6756969" y="3262770"/>
            <a:ext cx="6916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E0639B75-AEFD-43AD-81FA-E47CBDA56354}"/>
              </a:ext>
            </a:extLst>
          </p:cNvPr>
          <p:cNvCxnSpPr>
            <a:cxnSpLocks/>
            <a:stCxn id="6" idx="5"/>
            <a:endCxn id="16" idx="2"/>
          </p:cNvCxnSpPr>
          <p:nvPr/>
        </p:nvCxnSpPr>
        <p:spPr>
          <a:xfrm flipV="1">
            <a:off x="4640804" y="1550051"/>
            <a:ext cx="1476829" cy="1023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FD114FAB-164C-426B-BFAA-08E2E07B01AC}"/>
              </a:ext>
            </a:extLst>
          </p:cNvPr>
          <p:cNvCxnSpPr>
            <a:cxnSpLocks/>
            <a:stCxn id="6" idx="5"/>
            <a:endCxn id="17" idx="2"/>
          </p:cNvCxnSpPr>
          <p:nvPr/>
        </p:nvCxnSpPr>
        <p:spPr>
          <a:xfrm flipV="1">
            <a:off x="4640804" y="2407633"/>
            <a:ext cx="1476829" cy="165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2FBD448-2A86-4D8D-86A9-B276F5153678}"/>
              </a:ext>
            </a:extLst>
          </p:cNvPr>
          <p:cNvCxnSpPr>
            <a:cxnSpLocks/>
            <a:stCxn id="6" idx="5"/>
            <a:endCxn id="18" idx="2"/>
          </p:cNvCxnSpPr>
          <p:nvPr/>
        </p:nvCxnSpPr>
        <p:spPr>
          <a:xfrm>
            <a:off x="4640804" y="2573319"/>
            <a:ext cx="1476828" cy="689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96DDCCC4-9DCC-4649-8584-11B4E019236C}"/>
              </a:ext>
            </a:extLst>
          </p:cNvPr>
          <p:cNvCxnSpPr>
            <a:cxnSpLocks/>
            <a:stCxn id="6" idx="5"/>
            <a:endCxn id="19" idx="2"/>
          </p:cNvCxnSpPr>
          <p:nvPr/>
        </p:nvCxnSpPr>
        <p:spPr>
          <a:xfrm>
            <a:off x="4640804" y="2573319"/>
            <a:ext cx="1476827" cy="1544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64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4" grpId="0"/>
      <p:bldP spid="13" grpId="0"/>
      <p:bldP spid="14" grpId="0" animBg="1"/>
      <p:bldP spid="69" grpId="0" animBg="1"/>
      <p:bldP spid="71" grpId="0"/>
      <p:bldP spid="15" grpId="0"/>
      <p:bldP spid="73" grpId="0"/>
      <p:bldP spid="16" grpId="0" animBg="1"/>
      <p:bldP spid="17" grpId="0" animBg="1"/>
      <p:bldP spid="18" grpId="0" animBg="1"/>
      <p:bldP spid="19" grpId="0" animBg="1"/>
      <p:bldP spid="20" grpId="0"/>
      <p:bldP spid="22" grpId="0" animBg="1"/>
      <p:bldP spid="24" grpId="0" animBg="1"/>
      <p:bldP spid="25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126104" y="311350"/>
            <a:ext cx="4514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68288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Keras</a:t>
            </a: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8909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 </a:t>
            </a: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Convolution Layer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conv">
            <a:hlinkClick r:id="" action="ppaction://media"/>
            <a:extLst>
              <a:ext uri="{FF2B5EF4-FFF2-40B4-BE49-F238E27FC236}">
                <a16:creationId xmlns:a16="http://schemas.microsoft.com/office/drawing/2014/main" id="{97C6899C-61A4-4477-B9C0-4E61A00E17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13211" y="917650"/>
            <a:ext cx="4361645" cy="4026134"/>
          </a:xfrm>
          <a:prstGeom prst="rect">
            <a:avLst/>
          </a:prstGeom>
        </p:spPr>
      </p:pic>
      <p:sp>
        <p:nvSpPr>
          <p:cNvPr id="17" name="Shape 63">
            <a:extLst>
              <a:ext uri="{FF2B5EF4-FFF2-40B4-BE49-F238E27FC236}">
                <a16:creationId xmlns:a16="http://schemas.microsoft.com/office/drawing/2014/main" id="{3808ECAC-DCB9-479F-B965-E63C8E443F9F}"/>
              </a:ext>
            </a:extLst>
          </p:cNvPr>
          <p:cNvSpPr/>
          <p:nvPr/>
        </p:nvSpPr>
        <p:spPr>
          <a:xfrm>
            <a:off x="203982" y="1463754"/>
            <a:ext cx="3509229" cy="2138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42900" indent="-342900" defTabSz="1006475">
              <a:lnSpc>
                <a:spcPct val="200000"/>
              </a:lnSpc>
              <a:buClr>
                <a:srgbClr val="1F497D"/>
              </a:buClr>
              <a:buSzPct val="100000"/>
              <a:buFont typeface="Wingdings" panose="05000000000000000000" pitchFamily="2" charset="2"/>
              <a:buChar char="§"/>
              <a:defRPr sz="1800"/>
            </a:pPr>
            <a:r>
              <a:rPr lang="en-US" b="1" kern="0" dirty="0">
                <a:solidFill>
                  <a:srgbClr val="C0504D"/>
                </a:solidFill>
                <a:ea typeface="Calibri" charset="0"/>
                <a:cs typeface="Calibri" charset="0"/>
                <a:sym typeface="Calibri"/>
              </a:rPr>
              <a:t>Two filters (kernel) of size 3x3x3</a:t>
            </a:r>
          </a:p>
          <a:p>
            <a:pPr marL="342900" indent="-342900" defTabSz="1006475">
              <a:lnSpc>
                <a:spcPct val="200000"/>
              </a:lnSpc>
              <a:buClr>
                <a:srgbClr val="1F497D"/>
              </a:buClr>
              <a:buSzPct val="100000"/>
              <a:buFont typeface="Wingdings" panose="05000000000000000000" pitchFamily="2" charset="2"/>
              <a:buChar char="§"/>
              <a:defRPr sz="1800"/>
            </a:pPr>
            <a:r>
              <a:rPr lang="en-US" b="1" kern="0" dirty="0">
                <a:solidFill>
                  <a:srgbClr val="4F81BD"/>
                </a:solidFill>
                <a:ea typeface="Calibri" charset="0"/>
                <a:cs typeface="Calibri" charset="0"/>
                <a:sym typeface="Calibri"/>
              </a:rPr>
              <a:t>Stride of (2,2) </a:t>
            </a:r>
          </a:p>
          <a:p>
            <a:pPr marL="342900" indent="-342900" defTabSz="1006475">
              <a:lnSpc>
                <a:spcPct val="200000"/>
              </a:lnSpc>
              <a:buClr>
                <a:srgbClr val="1F497D"/>
              </a:buClr>
              <a:buSzPct val="100000"/>
              <a:buFont typeface="Wingdings" panose="05000000000000000000" pitchFamily="2" charset="2"/>
              <a:buChar char="§"/>
              <a:defRPr sz="1800"/>
            </a:pPr>
            <a:r>
              <a:rPr lang="en-US" b="1" kern="0" dirty="0">
                <a:solidFill>
                  <a:srgbClr val="9BBB59"/>
                </a:solidFill>
                <a:ea typeface="Calibri" charset="0"/>
                <a:cs typeface="Calibri" charset="0"/>
                <a:sym typeface="Calibri"/>
              </a:rPr>
              <a:t>Filter of 2</a:t>
            </a:r>
          </a:p>
          <a:p>
            <a:pPr marL="342900" indent="-342900" defTabSz="1006475">
              <a:lnSpc>
                <a:spcPct val="200000"/>
              </a:lnSpc>
              <a:buClr>
                <a:srgbClr val="1F497D"/>
              </a:buClr>
              <a:buSzPct val="100000"/>
              <a:buFont typeface="Wingdings" panose="05000000000000000000" pitchFamily="2" charset="2"/>
              <a:buChar char="§"/>
              <a:defRPr sz="1800"/>
            </a:pPr>
            <a:r>
              <a:rPr lang="en-US" b="1" kern="0" dirty="0">
                <a:solidFill>
                  <a:srgbClr val="535353"/>
                </a:solidFill>
                <a:ea typeface="Calibri" charset="0"/>
                <a:cs typeface="Calibri" charset="0"/>
                <a:sym typeface="Calibri"/>
              </a:rPr>
              <a:t>Zero padding</a:t>
            </a:r>
          </a:p>
        </p:txBody>
      </p:sp>
    </p:spTree>
    <p:extLst>
      <p:ext uri="{BB962C8B-B14F-4D97-AF65-F5344CB8AC3E}">
        <p14:creationId xmlns:p14="http://schemas.microsoft.com/office/powerpoint/2010/main" val="126501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126104" y="311350"/>
            <a:ext cx="4514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68288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Keras</a:t>
            </a: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8909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 </a:t>
            </a: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Convolution Operation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/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/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/>
              <p:nvPr/>
            </p:nvSpPr>
            <p:spPr>
              <a:xfrm>
                <a:off x="6139396" y="2503382"/>
                <a:ext cx="1472903" cy="4839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/>
                                    <m:e/>
                                  </m:mr>
                                  <m:mr>
                                    <m:e/>
                                    <m:e/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9396" y="2503382"/>
                <a:ext cx="1472903" cy="48397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>
            <a:extLst>
              <a:ext uri="{FF2B5EF4-FFF2-40B4-BE49-F238E27FC236}">
                <a16:creationId xmlns:a16="http://schemas.microsoft.com/office/drawing/2014/main" id="{4AB7F7C7-BE7F-4E38-99B0-AEBBC270B755}"/>
              </a:ext>
            </a:extLst>
          </p:cNvPr>
          <p:cNvSpPr txBox="1"/>
          <p:nvPr/>
        </p:nvSpPr>
        <p:spPr>
          <a:xfrm>
            <a:off x="715926" y="1155404"/>
            <a:ext cx="369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Filter = 1; </a:t>
            </a:r>
            <a:r>
              <a:rPr lang="de-DE" dirty="0" err="1"/>
              <a:t>Stride</a:t>
            </a:r>
            <a:r>
              <a:rPr lang="de-DE" dirty="0"/>
              <a:t> = (3,3); Kernel = (3,3)</a:t>
            </a: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9CA3C73-2F75-4BF0-8366-729EFF778C51}"/>
              </a:ext>
            </a:extLst>
          </p:cNvPr>
          <p:cNvSpPr/>
          <p:nvPr/>
        </p:nvSpPr>
        <p:spPr>
          <a:xfrm>
            <a:off x="283535" y="1229832"/>
            <a:ext cx="432391" cy="2204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E4F1FAEF-9515-4362-B2B5-9C1C86C0625A}"/>
                  </a:ext>
                </a:extLst>
              </p:cNvPr>
              <p:cNvSpPr txBox="1"/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pt-BR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 =0</m:t>
                          </m:r>
                        </m:sub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pt-BR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pt-BR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E4F1FAEF-9515-4362-B2B5-9C1C86C062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49077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126104" y="311350"/>
            <a:ext cx="4514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68288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Keras</a:t>
            </a: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8909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 </a:t>
            </a: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Convolution Operation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/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/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/>
              <p:nvPr/>
            </p:nvSpPr>
            <p:spPr>
              <a:xfrm>
                <a:off x="6139396" y="2503382"/>
                <a:ext cx="1562671" cy="4839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/>
                                  </m:mr>
                                  <m:mr>
                                    <m:e/>
                                    <m:e/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9396" y="2503382"/>
                <a:ext cx="1562671" cy="48397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>
            <a:extLst>
              <a:ext uri="{FF2B5EF4-FFF2-40B4-BE49-F238E27FC236}">
                <a16:creationId xmlns:a16="http://schemas.microsoft.com/office/drawing/2014/main" id="{4AB7F7C7-BE7F-4E38-99B0-AEBBC270B755}"/>
              </a:ext>
            </a:extLst>
          </p:cNvPr>
          <p:cNvSpPr txBox="1"/>
          <p:nvPr/>
        </p:nvSpPr>
        <p:spPr>
          <a:xfrm>
            <a:off x="715926" y="1155404"/>
            <a:ext cx="369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Filter = 1; Stride = (3,3); Kernel = (3,3)</a:t>
            </a: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9CA3C73-2F75-4BF0-8366-729EFF778C51}"/>
              </a:ext>
            </a:extLst>
          </p:cNvPr>
          <p:cNvSpPr/>
          <p:nvPr/>
        </p:nvSpPr>
        <p:spPr>
          <a:xfrm>
            <a:off x="283535" y="1229832"/>
            <a:ext cx="432391" cy="2204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E4F1FAEF-9515-4362-B2B5-9C1C86C0625A}"/>
                  </a:ext>
                </a:extLst>
              </p:cNvPr>
              <p:cNvSpPr txBox="1"/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pt-BR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 =0</m:t>
                          </m:r>
                        </m:sub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pt-BR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pt-BR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E4F1FAEF-9515-4362-B2B5-9C1C86C062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196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126104" y="311350"/>
            <a:ext cx="4514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68288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Keras</a:t>
            </a: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8909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 </a:t>
            </a: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Convolution Operation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/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/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/>
              <p:nvPr/>
            </p:nvSpPr>
            <p:spPr>
              <a:xfrm>
                <a:off x="6139396" y="2503382"/>
                <a:ext cx="1652439" cy="4619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−2</m:t>
                                      </m:r>
                                    </m:e>
                                  </m:mr>
                                  <m:mr>
                                    <m:e/>
                                    <m:e/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9396" y="2503382"/>
                <a:ext cx="1652439" cy="46192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>
            <a:extLst>
              <a:ext uri="{FF2B5EF4-FFF2-40B4-BE49-F238E27FC236}">
                <a16:creationId xmlns:a16="http://schemas.microsoft.com/office/drawing/2014/main" id="{4AB7F7C7-BE7F-4E38-99B0-AEBBC270B755}"/>
              </a:ext>
            </a:extLst>
          </p:cNvPr>
          <p:cNvSpPr txBox="1"/>
          <p:nvPr/>
        </p:nvSpPr>
        <p:spPr>
          <a:xfrm>
            <a:off x="715926" y="1155404"/>
            <a:ext cx="369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Filter = 1; Stride = (3,3); Kernel = (3,3)</a:t>
            </a: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9CA3C73-2F75-4BF0-8366-729EFF778C51}"/>
              </a:ext>
            </a:extLst>
          </p:cNvPr>
          <p:cNvSpPr/>
          <p:nvPr/>
        </p:nvSpPr>
        <p:spPr>
          <a:xfrm>
            <a:off x="283535" y="1229832"/>
            <a:ext cx="432391" cy="2204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C15BC156-FF90-41C7-85F6-AC31BA965A3C}"/>
                  </a:ext>
                </a:extLst>
              </p:cNvPr>
              <p:cNvSpPr txBox="1"/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pt-BR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 =0</m:t>
                          </m:r>
                        </m:sub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pt-BR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pt-BR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C15BC156-FF90-41C7-85F6-AC31BA965A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886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126104" y="311350"/>
            <a:ext cx="4514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78909C"/>
              </a:buClr>
              <a:buSzPts val="2400"/>
              <a:defRPr/>
            </a:pP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68288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Keras</a:t>
            </a:r>
            <a:r>
              <a:rPr kumimoji="0" lang="en" sz="2400" b="1" i="0" u="none" strike="noStrike" kern="0" cap="none" spc="0" normalizeH="0" baseline="0" noProof="0" dirty="0">
                <a:ln>
                  <a:noFill/>
                </a:ln>
                <a:solidFill>
                  <a:srgbClr val="78909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 </a:t>
            </a: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Convolution Operation</a:t>
            </a:r>
            <a:endParaRPr kumimoji="0" sz="2400" b="1" i="0" u="none" strike="noStrike" kern="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/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Textfeld 2">
                <a:extLst>
                  <a:ext uri="{FF2B5EF4-FFF2-40B4-BE49-F238E27FC236}">
                    <a16:creationId xmlns:a16="http://schemas.microsoft.com/office/drawing/2014/main" id="{14C572FE-1F2A-45D9-B421-5769E5F2F2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209" y="2117188"/>
                <a:ext cx="2680414" cy="150496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/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solidFill>
                                          <a:srgbClr val="00B0F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0BFF6B67-07B1-41F7-8C70-123E0CEE2E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1522" y="2368055"/>
                <a:ext cx="2022733" cy="7325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/>
              <p:nvPr/>
            </p:nvSpPr>
            <p:spPr>
              <a:xfrm>
                <a:off x="6139396" y="2503382"/>
                <a:ext cx="1652439" cy="4619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−2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/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ACC995B3-AC13-43AC-A408-76F37E3DEB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9396" y="2503382"/>
                <a:ext cx="1652439" cy="46192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>
            <a:extLst>
              <a:ext uri="{FF2B5EF4-FFF2-40B4-BE49-F238E27FC236}">
                <a16:creationId xmlns:a16="http://schemas.microsoft.com/office/drawing/2014/main" id="{4AB7F7C7-BE7F-4E38-99B0-AEBBC270B755}"/>
              </a:ext>
            </a:extLst>
          </p:cNvPr>
          <p:cNvSpPr txBox="1"/>
          <p:nvPr/>
        </p:nvSpPr>
        <p:spPr>
          <a:xfrm>
            <a:off x="715926" y="1155404"/>
            <a:ext cx="369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Filter = 1; Stride = (3,3); Kernel = (3,3)</a:t>
            </a: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59CA3C73-2F75-4BF0-8366-729EFF778C51}"/>
              </a:ext>
            </a:extLst>
          </p:cNvPr>
          <p:cNvSpPr/>
          <p:nvPr/>
        </p:nvSpPr>
        <p:spPr>
          <a:xfrm>
            <a:off x="283535" y="1229832"/>
            <a:ext cx="432391" cy="2204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36E65FE9-E67B-4CBF-8375-2183946ED086}"/>
                  </a:ext>
                </a:extLst>
              </p:cNvPr>
              <p:cNvSpPr txBox="1"/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pt-BR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 =0</m:t>
                          </m:r>
                        </m:sub>
                        <m:sup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pt-BR" sz="2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pt-BR" sz="28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pt-BR" sz="280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de-DE" sz="2800" b="0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36E65FE9-E67B-4CBF-8375-2183946ED0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8350" y="3547849"/>
                <a:ext cx="4177989" cy="122501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25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404</Words>
  <Application>Microsoft Office PowerPoint</Application>
  <PresentationFormat>Bildschirmpräsentation (16:9)</PresentationFormat>
  <Paragraphs>114</Paragraphs>
  <Slides>12</Slides>
  <Notes>10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23" baseType="lpstr">
      <vt:lpstr>Symbol</vt:lpstr>
      <vt:lpstr>Lato Light</vt:lpstr>
      <vt:lpstr>Lato Heavy</vt:lpstr>
      <vt:lpstr>Arial</vt:lpstr>
      <vt:lpstr>Courier New</vt:lpstr>
      <vt:lpstr>Lato</vt:lpstr>
      <vt:lpstr>Wingdings</vt:lpstr>
      <vt:lpstr>Cambria Math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Saif Al-Dilaimi</cp:lastModifiedBy>
  <cp:revision>136</cp:revision>
  <dcterms:modified xsi:type="dcterms:W3CDTF">2019-09-22T13:08:33Z</dcterms:modified>
</cp:coreProperties>
</file>